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5" r:id="rId6"/>
    <p:sldId id="261" r:id="rId7"/>
    <p:sldId id="266" r:id="rId8"/>
    <p:sldId id="267" r:id="rId9"/>
    <p:sldId id="268" r:id="rId10"/>
    <p:sldId id="262" r:id="rId11"/>
    <p:sldId id="263" r:id="rId12"/>
    <p:sldId id="295" r:id="rId13"/>
    <p:sldId id="269" r:id="rId14"/>
    <p:sldId id="274" r:id="rId15"/>
    <p:sldId id="264" r:id="rId16"/>
    <p:sldId id="270" r:id="rId17"/>
    <p:sldId id="271" r:id="rId18"/>
    <p:sldId id="276" r:id="rId19"/>
    <p:sldId id="278" r:id="rId20"/>
    <p:sldId id="277" r:id="rId21"/>
    <p:sldId id="291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1" r:id="rId31"/>
    <p:sldId id="272" r:id="rId32"/>
    <p:sldId id="273" r:id="rId33"/>
    <p:sldId id="256" r:id="rId34"/>
    <p:sldId id="288" r:id="rId35"/>
    <p:sldId id="289" r:id="rId36"/>
    <p:sldId id="290" r:id="rId37"/>
    <p:sldId id="292" r:id="rId38"/>
    <p:sldId id="293" r:id="rId39"/>
    <p:sldId id="297" r:id="rId40"/>
    <p:sldId id="294" r:id="rId41"/>
    <p:sldId id="296" r:id="rId42"/>
  </p:sldIdLst>
  <p:sldSz cx="12192000" cy="6858000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3"/>
    <p:restoredTop sz="94632"/>
  </p:normalViewPr>
  <p:slideViewPr>
    <p:cSldViewPr snapToGrid="0">
      <p:cViewPr>
        <p:scale>
          <a:sx n="84" d="100"/>
          <a:sy n="84" d="100"/>
        </p:scale>
        <p:origin x="15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21E55-FFD3-7444-83DB-098DE671F215}" type="datetimeFigureOut">
              <a:rPr lang="de-DE" smtClean="0"/>
              <a:t>06.06.24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7BC10-480B-1A4B-A6CB-32F3AE5979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36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24000" y="5640000"/>
            <a:ext cx="10080000" cy="432000"/>
          </a:xfrm>
        </p:spPr>
        <p:txBody>
          <a:bodyPr/>
          <a:lstStyle>
            <a:lvl1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1pPr>
            <a:lvl2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2pPr>
            <a:lvl3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3pPr>
            <a:lvl4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4pPr>
            <a:lvl5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5pPr>
            <a:lvl6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6pPr>
            <a:lvl7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7pPr>
            <a:lvl8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8pPr>
            <a:lvl9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4000" y="6240000"/>
            <a:ext cx="10080000" cy="192000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D81F06-1D47-4C44-8C29-89662B0E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0" y="4665600"/>
            <a:ext cx="3340800" cy="231864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84C7B36F-18FD-48F5-9A0D-FC40AEE68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0910400" cy="4248000"/>
          </a:xfrm>
          <a:custGeom>
            <a:avLst/>
            <a:gdLst>
              <a:gd name="connsiteX0" fmla="*/ 0 w 8182800"/>
              <a:gd name="connsiteY0" fmla="*/ 0 h 3186000"/>
              <a:gd name="connsiteX1" fmla="*/ 8182800 w 8182800"/>
              <a:gd name="connsiteY1" fmla="*/ 0 h 3186000"/>
              <a:gd name="connsiteX2" fmla="*/ 8182800 w 8182800"/>
              <a:gd name="connsiteY2" fmla="*/ 1 h 3186000"/>
              <a:gd name="connsiteX3" fmla="*/ 7225201 w 8182800"/>
              <a:gd name="connsiteY3" fmla="*/ 1 h 3186000"/>
              <a:gd name="connsiteX4" fmla="*/ 7225201 w 8182800"/>
              <a:gd name="connsiteY4" fmla="*/ 1440001 h 3186000"/>
              <a:gd name="connsiteX5" fmla="*/ 8182800 w 8182800"/>
              <a:gd name="connsiteY5" fmla="*/ 1440001 h 3186000"/>
              <a:gd name="connsiteX6" fmla="*/ 8182800 w 8182800"/>
              <a:gd name="connsiteY6" fmla="*/ 3186000 h 3186000"/>
              <a:gd name="connsiteX7" fmla="*/ 0 w 8182800"/>
              <a:gd name="connsiteY7" fmla="*/ 3186000 h 31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800" h="3186000">
                <a:moveTo>
                  <a:pt x="0" y="0"/>
                </a:moveTo>
                <a:lnTo>
                  <a:pt x="8182800" y="0"/>
                </a:lnTo>
                <a:lnTo>
                  <a:pt x="8182800" y="1"/>
                </a:lnTo>
                <a:lnTo>
                  <a:pt x="7225201" y="1"/>
                </a:lnTo>
                <a:lnTo>
                  <a:pt x="7225201" y="1440001"/>
                </a:lnTo>
                <a:lnTo>
                  <a:pt x="8182800" y="1440001"/>
                </a:lnTo>
                <a:lnTo>
                  <a:pt x="8182800" y="3186000"/>
                </a:lnTo>
                <a:lnTo>
                  <a:pt x="0" y="318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259FB325-4F00-4E24-9BB5-CBE59A8E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193600"/>
            <a:ext cx="4703915" cy="432000"/>
          </a:xfrm>
        </p:spPr>
        <p:txBody>
          <a:bodyPr/>
          <a:lstStyle>
            <a:lvl1pPr>
              <a:lnSpc>
                <a:spcPts val="3333"/>
              </a:lnSpc>
              <a:defRPr cap="all" baseline="0"/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A11C8C5-D6EB-4C5D-9539-1ADEFC0908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9599" y="5193600"/>
            <a:ext cx="3340800" cy="432000"/>
          </a:xfrm>
        </p:spPr>
        <p:txBody>
          <a:bodyPr anchor="ctr" anchorCtr="0"/>
          <a:lstStyle>
            <a:lvl1pPr algn="ctr">
              <a:defRPr sz="1400"/>
            </a:lvl1pPr>
          </a:lstStyle>
          <a:p>
            <a:r>
              <a:rPr lang="de-DE" dirty="0"/>
              <a:t>Logo auf Platzhalter ziehen</a:t>
            </a:r>
          </a:p>
        </p:txBody>
      </p:sp>
    </p:spTree>
    <p:extLst>
      <p:ext uri="{BB962C8B-B14F-4D97-AF65-F5344CB8AC3E}">
        <p14:creationId xmlns:p14="http://schemas.microsoft.com/office/powerpoint/2010/main" val="102582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432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2000" y="1272000"/>
            <a:ext cx="6048000" cy="4032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3461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83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5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Bild inkl. Bildunter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5472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0"/>
            <a:endParaRPr lang="de-DE" dirty="0"/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23815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Bild inkl. Bildunterzeile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60000" y="1224000"/>
            <a:ext cx="456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0"/>
            <a:endParaRPr lang="de-DE" dirty="0"/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718848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720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0" y="1272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0" y="3504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784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77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>
          <p15:clr>
            <a:srgbClr val="FBAE40"/>
          </p15:clr>
        </p15:guide>
        <p15:guide id="5" orient="horz" pos="2564">
          <p15:clr>
            <a:srgbClr val="FBAE40"/>
          </p15:clr>
        </p15:guide>
        <p15:guide id="6" orient="horz" pos="15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2 Bilder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20000" y="1224000"/>
            <a:ext cx="720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" y="1272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000" y="3504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8039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8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>
          <p15:clr>
            <a:srgbClr val="FBAE40"/>
          </p15:clr>
        </p15:guide>
        <p15:guide id="5" orient="horz" pos="2564">
          <p15:clr>
            <a:srgbClr val="FBAE40"/>
          </p15:clr>
        </p15:guide>
        <p15:guide id="6" orient="horz" pos="1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2F6D41-300A-44A6-A773-F84C7424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674647-E98A-4E91-B769-603FBD38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009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7FEC2D-DBFC-481D-89EF-55316F0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C5583F-31A1-412C-900F-41106AD7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92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Nico Brosda / Meeting 6th June 2024 / Lacassagne / Data Processing and Proton Beam Imaging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2DA1C-24D3-4C70-B1A6-015F4480D1CD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35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 HERVORHEBUNG MIT VIEL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A6D120-9FDF-4BA4-88F2-0C6E4507EEA9}"/>
              </a:ext>
            </a:extLst>
          </p:cNvPr>
          <p:cNvSpPr/>
          <p:nvPr/>
        </p:nvSpPr>
        <p:spPr>
          <a:xfrm>
            <a:off x="0" y="0"/>
            <a:ext cx="12192000" cy="686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15F71-44DB-4D13-AE55-D28F1D1B7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1008000"/>
            <a:ext cx="10896000" cy="960000"/>
          </a:xfrm>
        </p:spPr>
        <p:txBody>
          <a:bodyPr/>
          <a:lstStyle>
            <a:lvl1pPr>
              <a:lnSpc>
                <a:spcPts val="76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B6EDCF-E80D-4E83-A8E4-8D2B26F4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00" y="1968589"/>
            <a:ext cx="10896000" cy="1919817"/>
          </a:xfrm>
        </p:spPr>
        <p:txBody>
          <a:bodyPr/>
          <a:lstStyle>
            <a:lvl1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1pPr>
            <a:lvl2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2pPr>
            <a:lvl3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3pPr>
            <a:lvl4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4pPr>
            <a:lvl5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5pPr>
            <a:lvl6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6pPr>
            <a:lvl7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7pPr>
            <a:lvl8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8pPr>
            <a:lvl9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Hervorhebung</a:t>
            </a:r>
          </a:p>
        </p:txBody>
      </p:sp>
    </p:spTree>
    <p:extLst>
      <p:ext uri="{BB962C8B-B14F-4D97-AF65-F5344CB8AC3E}">
        <p14:creationId xmlns:p14="http://schemas.microsoft.com/office/powerpoint/2010/main" val="194042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 HERVORHEBUNG MIT VIEL INH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A6D120-9FDF-4BA4-88F2-0C6E4507EEA9}"/>
              </a:ext>
            </a:extLst>
          </p:cNvPr>
          <p:cNvSpPr/>
          <p:nvPr/>
        </p:nvSpPr>
        <p:spPr>
          <a:xfrm>
            <a:off x="0" y="0"/>
            <a:ext cx="12192000" cy="686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15F71-44DB-4D13-AE55-D28F1D1B7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1104000"/>
            <a:ext cx="10896000" cy="720000"/>
          </a:xfrm>
        </p:spPr>
        <p:txBody>
          <a:bodyPr/>
          <a:lstStyle>
            <a:lvl1pPr>
              <a:lnSpc>
                <a:spcPts val="5867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B6EDCF-E80D-4E83-A8E4-8D2B26F4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00" y="1823999"/>
            <a:ext cx="10896000" cy="3888000"/>
          </a:xfrm>
        </p:spPr>
        <p:txBody>
          <a:bodyPr/>
          <a:lstStyle>
            <a:lvl1pPr>
              <a:lnSpc>
                <a:spcPts val="5867"/>
              </a:lnSpc>
              <a:spcAft>
                <a:spcPts val="0"/>
              </a:spcAft>
              <a:defRPr sz="4800" b="0">
                <a:solidFill>
                  <a:schemeClr val="bg1"/>
                </a:solidFill>
              </a:defRPr>
            </a:lvl1pPr>
            <a:lvl2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2pPr>
            <a:lvl3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3pPr>
            <a:lvl4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4pPr>
            <a:lvl5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5pPr>
            <a:lvl6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6pPr>
            <a:lvl7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7pPr>
            <a:lvl8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8pPr>
            <a:lvl9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Hervorhebung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3748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 defTabSz="311992">
              <a:tabLst>
                <a:tab pos="311992" algn="l"/>
              </a:tabLst>
              <a:defRPr/>
            </a:lvl2pPr>
            <a:lvl3pPr defTabSz="311992">
              <a:tabLst>
                <a:tab pos="311992" algn="l"/>
              </a:tabLst>
              <a:defRPr/>
            </a:lvl3pPr>
            <a:lvl4pPr defTabSz="311992">
              <a:tabLst>
                <a:tab pos="311992" algn="l"/>
              </a:tabLst>
              <a:defRPr/>
            </a:lvl4pPr>
            <a:lvl5pPr defTabSz="311992">
              <a:tabLst>
                <a:tab pos="311992" algn="l"/>
              </a:tabLst>
              <a:defRPr/>
            </a:lvl5pPr>
            <a:lvl6pPr marL="0" indent="0" defTabSz="311992">
              <a:buFont typeface="+mj-lt"/>
              <a:buNone/>
              <a:tabLst>
                <a:tab pos="311992" algn="l"/>
              </a:tabLst>
              <a:defRPr/>
            </a:lvl6pPr>
            <a:lvl7pPr defTabSz="311992">
              <a:tabLst>
                <a:tab pos="311992" algn="l"/>
              </a:tabLst>
              <a:defRPr/>
            </a:lvl7pPr>
            <a:lvl8pPr defTabSz="311992">
              <a:tabLst>
                <a:tab pos="311992" algn="l"/>
              </a:tabLst>
              <a:defRPr/>
            </a:lvl8pPr>
            <a:lvl9pPr defTabSz="311992">
              <a:tabLst>
                <a:tab pos="311992" algn="l"/>
              </a:tabLst>
              <a:defRPr/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82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//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5A8BB0B-4BD0-4791-8A9B-89C9D0000E3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24000" y="1224000"/>
            <a:ext cx="10896000" cy="448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grpSp>
        <p:nvGrpSpPr>
          <p:cNvPr id="6" name="Regieanweisungen">
            <a:extLst>
              <a:ext uri="{FF2B5EF4-FFF2-40B4-BE49-F238E27FC236}">
                <a16:creationId xmlns:a16="http://schemas.microsoft.com/office/drawing/2014/main" id="{20CE116F-C667-495A-B654-8B72C3A079E7}"/>
              </a:ext>
            </a:extLst>
          </p:cNvPr>
          <p:cNvGrpSpPr/>
          <p:nvPr/>
        </p:nvGrpSpPr>
        <p:grpSpPr>
          <a:xfrm>
            <a:off x="-3505067" y="-624000"/>
            <a:ext cx="19778197" cy="8111999"/>
            <a:chOff x="-2628800" y="-468000"/>
            <a:chExt cx="14833648" cy="6083999"/>
          </a:xfrm>
        </p:grpSpPr>
        <p:sp>
          <p:nvSpPr>
            <p:cNvPr id="16" name="Listenebenen">
              <a:extLst>
                <a:ext uri="{FF2B5EF4-FFF2-40B4-BE49-F238E27FC236}">
                  <a16:creationId xmlns:a16="http://schemas.microsoft.com/office/drawing/2014/main" id="{84A0104B-AA90-4DE7-ADAE-6959FBC15DB1}"/>
                </a:ext>
              </a:extLst>
            </p:cNvPr>
            <p:cNvSpPr txBox="1"/>
            <p:nvPr/>
          </p:nvSpPr>
          <p:spPr>
            <a:xfrm rot="10800000" flipH="1" flipV="1">
              <a:off x="-2628800" y="1368000"/>
              <a:ext cx="2520800" cy="152778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Einfärbung einer Spalte/Zeile: </a:t>
              </a:r>
              <a:br>
                <a:rPr lang="de-DE" sz="16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Markieren der Spalte/Zeile: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 Entwurf / Tabellentools &gt; Schattierung &gt;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6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Die gewünschte Farbe aus den Designfarben auswählen</a:t>
              </a:r>
            </a:p>
          </p:txBody>
        </p:sp>
        <p:sp>
          <p:nvSpPr>
            <p:cNvPr id="10" name="Zurücksetzen">
              <a:extLst>
                <a:ext uri="{FF2B5EF4-FFF2-40B4-BE49-F238E27FC236}">
                  <a16:creationId xmlns:a16="http://schemas.microsoft.com/office/drawing/2014/main" id="{431D1FFE-03BA-4520-A89B-CDD1BC7E4751}"/>
                </a:ext>
              </a:extLst>
            </p:cNvPr>
            <p:cNvSpPr txBox="1"/>
            <p:nvPr/>
          </p:nvSpPr>
          <p:spPr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38EA8585-E11F-4D10-9DAB-78E6756B2D63}"/>
                </a:ext>
              </a:extLst>
            </p:cNvPr>
            <p:cNvSpPr txBox="1"/>
            <p:nvPr/>
          </p:nvSpPr>
          <p:spPr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Löschen einer Spalte/Zeile: </a:t>
              </a: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Markieren der Spalte/Zeile: Layout &gt; Löschen &gt; Spalte bzw. Zeile löschen</a:t>
              </a:r>
            </a:p>
          </p:txBody>
        </p:sp>
        <p:sp>
          <p:nvSpPr>
            <p:cNvPr id="12" name="Fußzeile">
              <a:extLst>
                <a:ext uri="{FF2B5EF4-FFF2-40B4-BE49-F238E27FC236}">
                  <a16:creationId xmlns:a16="http://schemas.microsoft.com/office/drawing/2014/main" id="{4EFB3271-7B15-42ED-A704-B39FAEDC1436}"/>
                </a:ext>
              </a:extLst>
            </p:cNvPr>
            <p:cNvSpPr txBox="1"/>
            <p:nvPr/>
          </p:nvSpPr>
          <p:spPr>
            <a:xfrm rot="10800000" flipH="1" flipV="1">
              <a:off x="431800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6BCDAEA0-53BC-4E57-84CA-5C530F05A90E}"/>
                </a:ext>
              </a:extLst>
            </p:cNvPr>
            <p:cNvSpPr txBox="1"/>
            <p:nvPr/>
          </p:nvSpPr>
          <p:spPr>
            <a:xfrm rot="10800000" flipH="1" flipV="1">
              <a:off x="9252000" y="2283786"/>
              <a:ext cx="2952848" cy="10440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Einfügen einer Spalte/Zeile: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Markieren der Spalte/Zeile neben der eine weitere eingefügt werden soll: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Layout &gt; Hier die gewünschte Einfügeoption auswählen</a:t>
              </a:r>
            </a:p>
          </p:txBody>
        </p:sp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573989D-8FFD-4555-AAB7-592C2CE3AC9F}"/>
              </a:ext>
            </a:extLst>
          </p:cNvPr>
          <p:cNvCxnSpPr/>
          <p:nvPr/>
        </p:nvCxnSpPr>
        <p:spPr>
          <a:xfrm>
            <a:off x="0" y="5980800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3269418-AEC9-43D6-9A0C-41CA02546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3"/>
          <a:stretch/>
        </p:blipFill>
        <p:spPr>
          <a:xfrm>
            <a:off x="12336001" y="4437031"/>
            <a:ext cx="2756284" cy="11522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81CC49D-33BF-49DC-B533-86BE2EB4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00" y="6239520"/>
            <a:ext cx="2016000" cy="3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6864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 dirty="0"/>
              <a:t>Vollbild durch klicken einfügen.</a:t>
            </a:r>
          </a:p>
        </p:txBody>
      </p:sp>
    </p:spTree>
    <p:extLst>
      <p:ext uri="{BB962C8B-B14F-4D97-AF65-F5344CB8AC3E}">
        <p14:creationId xmlns:p14="http://schemas.microsoft.com/office/powerpoint/2010/main" val="231982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2736000" y="624000"/>
            <a:ext cx="6720000" cy="448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5999" y="5270400"/>
            <a:ext cx="6720000" cy="43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3313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92">
          <p15:clr>
            <a:srgbClr val="FBAE40"/>
          </p15:clr>
        </p15:guide>
        <p15:guide id="2" pos="4468">
          <p15:clr>
            <a:srgbClr val="FBAE40"/>
          </p15:clr>
        </p15:guide>
        <p15:guide id="3" orient="horz" pos="291">
          <p15:clr>
            <a:srgbClr val="FBAE40"/>
          </p15:clr>
        </p15:guide>
        <p15:guide id="4" orient="horz" pos="241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000" y="624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00" y="4320000"/>
            <a:ext cx="5280000" cy="139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</a:t>
            </a:r>
            <a:r>
              <a:rPr lang="de-DE" dirty="0" err="1"/>
              <a:t>Bildunterzeile</a:t>
            </a:r>
            <a:r>
              <a:rPr lang="de-DE" dirty="0"/>
              <a:t>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FABEA7C-7103-4FAC-AAB1-B8FF06848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0000" y="624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CA26BD8-E4CD-4A9F-ACC0-895F1FD27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320000"/>
            <a:ext cx="5280000" cy="139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</a:t>
            </a:r>
            <a:r>
              <a:rPr lang="de-DE" dirty="0" err="1"/>
              <a:t>Bildunterzeile</a:t>
            </a:r>
            <a:r>
              <a:rPr lang="de-DE" dirty="0"/>
              <a:t> // für weitere Ebenen (Text)  &gt;&gt; Menü &gt; Start &gt; Absatz &gt; Listenebene erhöhen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874852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3">
          <p15:clr>
            <a:srgbClr val="FBAE40"/>
          </p15:clr>
        </p15:guide>
        <p15:guide id="3" orient="horz" pos="291">
          <p15:clr>
            <a:srgbClr val="FBAE40"/>
          </p15:clr>
        </p15:guide>
        <p15:guide id="4" orient="horz" pos="1963">
          <p15:clr>
            <a:srgbClr val="FBAE40"/>
          </p15:clr>
        </p15:guide>
        <p15:guide id="5" pos="279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inkl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FABEA7C-7103-4FAC-AAB1-B8FF06848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0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CA26BD8-E4CD-4A9F-ACC0-895F1FD27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B3784F-BC20-4A45-986C-728B00F59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</p:spTree>
    <p:extLst>
      <p:ext uri="{BB962C8B-B14F-4D97-AF65-F5344CB8AC3E}">
        <p14:creationId xmlns:p14="http://schemas.microsoft.com/office/powerpoint/2010/main" val="176218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  <p15:guide id="5" pos="2790">
          <p15:clr>
            <a:srgbClr val="FBAE40"/>
          </p15:clr>
        </p15:guide>
        <p15:guide id="6" pos="54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4000" y="528000"/>
            <a:ext cx="10080000" cy="6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KAPITEL | CHART-HEADLINE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4000" y="1224000"/>
            <a:ext cx="10080000" cy="44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(Text und Aufzählungen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80000" y="7365485"/>
            <a:ext cx="5712011" cy="2399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9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9pPr>
          </a:lstStyle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9pPr>
          </a:lstStyle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grpSp>
        <p:nvGrpSpPr>
          <p:cNvPr id="31" name="Regieanweisungen"/>
          <p:cNvGrpSpPr/>
          <p:nvPr/>
        </p:nvGrpSpPr>
        <p:grpSpPr>
          <a:xfrm>
            <a:off x="-2784000" y="-624000"/>
            <a:ext cx="17712000" cy="8111999"/>
            <a:chOff x="-2088000" y="-468000"/>
            <a:chExt cx="13284000" cy="6083999"/>
          </a:xfrm>
        </p:grpSpPr>
        <p:grpSp>
          <p:nvGrpSpPr>
            <p:cNvPr id="29" name="Listenebenen"/>
            <p:cNvGrpSpPr/>
            <p:nvPr/>
          </p:nvGrpSpPr>
          <p:grpSpPr>
            <a:xfrm>
              <a:off x="-2088000" y="1368000"/>
              <a:ext cx="1980000" cy="2319874"/>
              <a:chOff x="-2088000" y="1368000"/>
              <a:chExt cx="1980000" cy="2319874"/>
            </a:xfrm>
          </p:grpSpPr>
          <p:sp>
            <p:nvSpPr>
              <p:cNvPr id="12" name="Text // Listenebene erhöhen"/>
              <p:cNvSpPr txBox="1"/>
              <p:nvPr/>
            </p:nvSpPr>
            <p:spPr>
              <a:xfrm>
                <a:off x="-2016000" y="2787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/>
            </p:nvSpPr>
            <p:spPr>
              <a:xfrm>
                <a:off x="-2016000" y="3291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/>
            </p:nvSpPr>
            <p:spPr>
              <a:xfrm rot="10800000" flipH="1" flipV="1">
                <a:off x="-2088000" y="1368000"/>
                <a:ext cx="1980000" cy="8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Listen erstellen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Wechseln Sie die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963360" y="3291874"/>
                <a:ext cx="855360" cy="396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963360" y="2787874"/>
                <a:ext cx="855360" cy="396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/>
          </p:nvSpPr>
          <p:spPr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/>
          </p:nvSpPr>
          <p:spPr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/>
          </p:nvSpPr>
          <p:spPr>
            <a:xfrm rot="10800000" flipH="1" flipV="1">
              <a:off x="431800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0" name="Layoutwechsel"/>
            <p:cNvSpPr txBox="1"/>
            <p:nvPr/>
          </p:nvSpPr>
          <p:spPr>
            <a:xfrm rot="10800000" flipH="1" flipV="1">
              <a:off x="9252000" y="2283786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6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</p:grp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1B1FA0-8233-4248-B899-BF9702E3E986}"/>
              </a:ext>
            </a:extLst>
          </p:cNvPr>
          <p:cNvCxnSpPr/>
          <p:nvPr/>
        </p:nvCxnSpPr>
        <p:spPr>
          <a:xfrm>
            <a:off x="0" y="5980800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E00A5458-E516-BB79-7600-676B1B31BE5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623261" y="6078567"/>
            <a:ext cx="2161477" cy="6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3600" b="0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1600"/>
        </a:spcAft>
        <a:buSzPct val="75000"/>
        <a:buFont typeface="Arial" panose="020B0604020202020204" pitchFamily="34" charset="0"/>
        <a:buNone/>
        <a:defRPr sz="20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11992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bg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623984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935977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2">
          <p15:clr>
            <a:srgbClr val="5ACBF0"/>
          </p15:clr>
        </p15:guide>
        <p15:guide id="2" pos="5059">
          <p15:clr>
            <a:srgbClr val="5ACBF0"/>
          </p15:clr>
        </p15:guide>
        <p15:guide id="3" orient="horz" pos="245">
          <p15:clr>
            <a:srgbClr val="5ACBF0"/>
          </p15:clr>
        </p15:guide>
        <p15:guide id="4" orient="horz" pos="2700">
          <p15:clr>
            <a:srgbClr val="5ACBF0"/>
          </p15:clr>
        </p15:guide>
        <p15:guide id="5" pos="544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30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Relationship Id="rId9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12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41.png"/><Relationship Id="rId15" Type="http://schemas.openxmlformats.org/officeDocument/2006/relationships/image" Target="../media/image12.png"/><Relationship Id="rId10" Type="http://schemas.openxmlformats.org/officeDocument/2006/relationships/image" Target="../media/image7.emf"/><Relationship Id="rId4" Type="http://schemas.openxmlformats.org/officeDocument/2006/relationships/image" Target="../media/image39.png"/><Relationship Id="rId9" Type="http://schemas.openxmlformats.org/officeDocument/2006/relationships/image" Target="../media/image3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5FED522-8F8D-CCAB-431B-514B6C22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89" y="1577757"/>
            <a:ext cx="4878035" cy="149091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B68BD9E-A644-0FE1-B376-699B0E13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608" y="996967"/>
            <a:ext cx="873521" cy="873301"/>
          </a:xfrm>
          <a:prstGeom prst="rect">
            <a:avLst/>
          </a:prstGeom>
        </p:spPr>
      </p:pic>
      <p:sp>
        <p:nvSpPr>
          <p:cNvPr id="2" name="Untertitel 1">
            <a:extLst>
              <a:ext uri="{FF2B5EF4-FFF2-40B4-BE49-F238E27FC236}">
                <a16:creationId xmlns:a16="http://schemas.microsoft.com/office/drawing/2014/main" id="{2D46D2FA-FED0-70FD-8261-6D7270D60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00" y="6044228"/>
            <a:ext cx="10836480" cy="813771"/>
          </a:xfrm>
        </p:spPr>
        <p:txBody>
          <a:bodyPr/>
          <a:lstStyle/>
          <a:p>
            <a:r>
              <a:rPr lang="de-DE" dirty="0"/>
              <a:t>Nico Brosda – Strasbourg </a:t>
            </a:r>
            <a:r>
              <a:rPr lang="de-DE" dirty="0" err="1"/>
              <a:t>Measurements</a:t>
            </a:r>
            <a:r>
              <a:rPr lang="de-DE" dirty="0"/>
              <a:t> Analysis				06.06.2024	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F3DC83-472E-824F-D494-E95DA3F2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109741"/>
            <a:ext cx="8983463" cy="813771"/>
          </a:xfrm>
        </p:spPr>
        <p:txBody>
          <a:bodyPr/>
          <a:lstStyle/>
          <a:p>
            <a:r>
              <a:rPr lang="de-DE" dirty="0"/>
              <a:t>Data Processing and </a:t>
            </a:r>
            <a:r>
              <a:rPr lang="de-DE" dirty="0" err="1"/>
              <a:t>first</a:t>
            </a:r>
            <a:r>
              <a:rPr lang="de-DE" dirty="0"/>
              <a:t> Proton Beam Imaging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B6051F-4182-4769-CB89-16135784D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073" y="2951921"/>
            <a:ext cx="1925877" cy="6127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886022-D32E-95EA-6194-8BCAE00E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280" y="633193"/>
            <a:ext cx="2217722" cy="1074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4E2B6E-F429-A502-06AC-0A7D790F2B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88" y="996967"/>
            <a:ext cx="2594626" cy="5500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E2D161-F6C4-C425-5479-D1BA432A7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725" y="3164875"/>
            <a:ext cx="1572797" cy="10747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A76A07-8CE6-428A-BCEF-7B3D93E97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978" y="2830292"/>
            <a:ext cx="2525646" cy="1074743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36CF799-A552-959E-1421-FDA98BC439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51" t="2336" r="19676" b="10541"/>
          <a:stretch/>
        </p:blipFill>
        <p:spPr>
          <a:xfrm>
            <a:off x="624000" y="106681"/>
            <a:ext cx="4649360" cy="44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2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273C5757-BF25-0180-F520-46C2F063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484226-66E0-E413-EF94-29EB18A2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Shifting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82B3EB-0A04-A25C-80FE-691D5EA3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F6AFDF8-7768-3F63-FFDA-AC576F040B7D}"/>
              </a:ext>
            </a:extLst>
          </p:cNvPr>
          <p:cNvCxnSpPr>
            <a:cxnSpLocks/>
          </p:cNvCxnSpPr>
          <p:nvPr/>
        </p:nvCxnSpPr>
        <p:spPr>
          <a:xfrm>
            <a:off x="10261600" y="2651727"/>
            <a:ext cx="0" cy="1509991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BD58DE0-27E0-600C-E393-100D65A9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00" y="1174402"/>
            <a:ext cx="5874657" cy="45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64756-CCC5-6700-34DF-26F98502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simple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1E4E17-5DFA-650D-8793-9BA7D100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CAB0625-8876-3E7F-FE17-1471CBC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3" y="1174402"/>
            <a:ext cx="5874657" cy="450919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F7E179F-416B-B080-2057-85DB45C2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4402"/>
            <a:ext cx="5938167" cy="45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C476C-BE67-38BE-65B1-5CE75224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Conversion</a:t>
            </a:r>
            <a:endParaRPr lang="de-DE" dirty="0"/>
          </a:p>
        </p:txBody>
      </p:sp>
      <p:pic>
        <p:nvPicPr>
          <p:cNvPr id="6" name="Inhaltsplatzhalter 5" descr="Ein Bild, das Text, Entwurf, Diagramm, Reihe enthält.&#10;&#10;Automatisch generierte Beschreibung">
            <a:extLst>
              <a:ext uri="{FF2B5EF4-FFF2-40B4-BE49-F238E27FC236}">
                <a16:creationId xmlns:a16="http://schemas.microsoft.com/office/drawing/2014/main" id="{841B7E5E-C298-3608-8FC9-62CF9F4E8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18125"/>
            <a:ext cx="5990160" cy="48217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AA92A-AEA8-A664-74D6-7FF5C01B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7" name="Inhaltsplatzhalter 5" descr="Ein Bild, das Text, Diagramm, Reihe, Entwurf enthält.&#10;&#10;Automatisch generierte Beschreibung">
            <a:extLst>
              <a:ext uri="{FF2B5EF4-FFF2-40B4-BE49-F238E27FC236}">
                <a16:creationId xmlns:a16="http://schemas.microsoft.com/office/drawing/2014/main" id="{4C8CB742-AEF9-E2B9-6BB3-7CCB31F8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5" y="1152000"/>
            <a:ext cx="6024765" cy="45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BA763-1165-F32F-07EC-0F860388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 linear?</a:t>
            </a:r>
          </a:p>
        </p:txBody>
      </p:sp>
      <p:pic>
        <p:nvPicPr>
          <p:cNvPr id="6" name="Inhaltsplatzhalter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BEBDFC9-FE15-5C21-F7E7-61D11669F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793" y="1254543"/>
            <a:ext cx="5711778" cy="434891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672095-24DD-E8D4-F9FE-EC440915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7577259-7E61-0247-43B9-E0233C709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247" y="1254543"/>
            <a:ext cx="5573960" cy="43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86C13-5448-45BD-F0A4-3C321BDF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Noise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E3A2E8-0900-FDCB-29BB-546706F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80EB55E-D68C-A704-D2EA-69B7B914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06" y="926437"/>
            <a:ext cx="6415021" cy="50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</a:t>
            </a:r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24000" y="1257086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25598F-79AB-9D80-A44E-6382AC80F81D}"/>
              </a:ext>
            </a:extLst>
          </p:cNvPr>
          <p:cNvSpPr/>
          <p:nvPr/>
        </p:nvSpPr>
        <p:spPr>
          <a:xfrm>
            <a:off x="624000" y="2266400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4DE327-4BBA-70C7-1039-0BCEB5464E55}"/>
              </a:ext>
            </a:extLst>
          </p:cNvPr>
          <p:cNvSpPr/>
          <p:nvPr/>
        </p:nvSpPr>
        <p:spPr>
          <a:xfrm>
            <a:off x="624000" y="3989202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239795-BAEA-08B9-5AB0-2C652560619D}"/>
              </a:ext>
            </a:extLst>
          </p:cNvPr>
          <p:cNvSpPr/>
          <p:nvPr/>
        </p:nvSpPr>
        <p:spPr>
          <a:xfrm>
            <a:off x="624000" y="4978229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  <a:p>
            <a:pPr algn="ctr"/>
            <a:r>
              <a:rPr lang="de-DE" sz="2000" dirty="0"/>
              <a:t>y = 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A2665B-4F1C-1F72-8389-01ED095CDC59}"/>
              </a:ext>
            </a:extLst>
          </p:cNvPr>
          <p:cNvSpPr txBox="1"/>
          <p:nvPr/>
        </p:nvSpPr>
        <p:spPr>
          <a:xfrm rot="5400000">
            <a:off x="874478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42CB411-C0BA-E00A-722B-1C73B6560B72}"/>
              </a:ext>
            </a:extLst>
          </p:cNvPr>
          <p:cNvCxnSpPr/>
          <p:nvPr/>
        </p:nvCxnSpPr>
        <p:spPr>
          <a:xfrm>
            <a:off x="2437642" y="5751775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70DC07-CD7D-C019-9D35-CF7FDEEA9B5B}"/>
              </a:ext>
            </a:extLst>
          </p:cNvPr>
          <p:cNvCxnSpPr/>
          <p:nvPr/>
        </p:nvCxnSpPr>
        <p:spPr>
          <a:xfrm flipV="1">
            <a:off x="2437642" y="3951775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4ED005A-CE1A-DC06-AB73-8147B16C3A0F}"/>
              </a:ext>
            </a:extLst>
          </p:cNvPr>
          <p:cNvSpPr txBox="1"/>
          <p:nvPr/>
        </p:nvSpPr>
        <p:spPr>
          <a:xfrm>
            <a:off x="4191853" y="5459414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42937AF-7742-AAF4-E40E-AAC48E050FAA}"/>
              </a:ext>
            </a:extLst>
          </p:cNvPr>
          <p:cNvSpPr txBox="1"/>
          <p:nvPr/>
        </p:nvSpPr>
        <p:spPr>
          <a:xfrm>
            <a:off x="2255541" y="3459709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4E8BECE-3826-E32E-8D57-F1F5C27617B3}"/>
              </a:ext>
            </a:extLst>
          </p:cNvPr>
          <p:cNvSpPr txBox="1"/>
          <p:nvPr/>
        </p:nvSpPr>
        <p:spPr>
          <a:xfrm>
            <a:off x="1720725" y="14797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0,5 mm x 0,5 mm</a:t>
            </a:r>
          </a:p>
        </p:txBody>
      </p:sp>
      <p:sp>
        <p:nvSpPr>
          <p:cNvPr id="33" name="Geschweifte Klammer rechts 32">
            <a:extLst>
              <a:ext uri="{FF2B5EF4-FFF2-40B4-BE49-F238E27FC236}">
                <a16:creationId xmlns:a16="http://schemas.microsoft.com/office/drawing/2014/main" id="{086E21E0-B9CF-A770-117D-3955FCF26642}"/>
              </a:ext>
            </a:extLst>
          </p:cNvPr>
          <p:cNvSpPr/>
          <p:nvPr/>
        </p:nvSpPr>
        <p:spPr>
          <a:xfrm>
            <a:off x="1551372" y="1268112"/>
            <a:ext cx="138714" cy="80021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FDE1AA41-2CB1-0C96-7D05-BC6F4A1254DE}"/>
              </a:ext>
            </a:extLst>
          </p:cNvPr>
          <p:cNvSpPr/>
          <p:nvPr/>
        </p:nvSpPr>
        <p:spPr>
          <a:xfrm>
            <a:off x="1690086" y="2128598"/>
            <a:ext cx="138714" cy="196845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C3B9992-92EF-23D7-6EB3-B05186FBFFD5}"/>
                  </a:ext>
                </a:extLst>
              </p:cNvPr>
              <p:cNvSpPr txBox="1"/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80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C3B9992-92EF-23D7-6EB3-B05186FB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blipFill>
                <a:blip r:embed="rId3"/>
                <a:stretch>
                  <a:fillRect l="-7042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F2383517-1AFB-6CC0-75F3-789CDECA9983}"/>
              </a:ext>
            </a:extLst>
          </p:cNvPr>
          <p:cNvSpPr txBox="1"/>
          <p:nvPr/>
        </p:nvSpPr>
        <p:spPr>
          <a:xfrm>
            <a:off x="8408412" y="4187514"/>
            <a:ext cx="240007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2"/>
                </a:solidFill>
              </a:rPr>
              <a:t>Diode on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left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stage</a:t>
            </a:r>
            <a:r>
              <a:rPr lang="de-DE" sz="2000" dirty="0">
                <a:solidFill>
                  <a:schemeClr val="tx2"/>
                </a:solidFill>
              </a:rPr>
              <a:t>:</a:t>
            </a:r>
          </a:p>
          <a:p>
            <a:pPr algn="ctr"/>
            <a:r>
              <a:rPr lang="de-DE" sz="2000" dirty="0">
                <a:solidFill>
                  <a:schemeClr val="tx2"/>
                </a:solidFill>
              </a:rPr>
              <a:t>x = 0</a:t>
            </a:r>
          </a:p>
        </p:txBody>
      </p:sp>
    </p:spTree>
    <p:extLst>
      <p:ext uri="{BB962C8B-B14F-4D97-AF65-F5344CB8AC3E}">
        <p14:creationId xmlns:p14="http://schemas.microsoft.com/office/powerpoint/2010/main" val="84609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</a:t>
            </a:r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24000" y="1257086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25598F-79AB-9D80-A44E-6382AC80F81D}"/>
              </a:ext>
            </a:extLst>
          </p:cNvPr>
          <p:cNvSpPr/>
          <p:nvPr/>
        </p:nvSpPr>
        <p:spPr>
          <a:xfrm>
            <a:off x="624000" y="2266400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4DE327-4BBA-70C7-1039-0BCEB5464E55}"/>
              </a:ext>
            </a:extLst>
          </p:cNvPr>
          <p:cNvSpPr/>
          <p:nvPr/>
        </p:nvSpPr>
        <p:spPr>
          <a:xfrm>
            <a:off x="624000" y="3989202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239795-BAEA-08B9-5AB0-2C652560619D}"/>
              </a:ext>
            </a:extLst>
          </p:cNvPr>
          <p:cNvSpPr/>
          <p:nvPr/>
        </p:nvSpPr>
        <p:spPr>
          <a:xfrm>
            <a:off x="624000" y="4978229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A2665B-4F1C-1F72-8389-01ED095CDC59}"/>
              </a:ext>
            </a:extLst>
          </p:cNvPr>
          <p:cNvSpPr txBox="1"/>
          <p:nvPr/>
        </p:nvSpPr>
        <p:spPr>
          <a:xfrm rot="5400000">
            <a:off x="874478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306DD8-F8F6-0FBF-2C5F-9008590F6C4E}"/>
              </a:ext>
            </a:extLst>
          </p:cNvPr>
          <p:cNvSpPr/>
          <p:nvPr/>
        </p:nvSpPr>
        <p:spPr>
          <a:xfrm>
            <a:off x="3982172" y="1257086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A5A783-7EED-E1A8-0EA2-B63B65DDB596}"/>
              </a:ext>
            </a:extLst>
          </p:cNvPr>
          <p:cNvSpPr/>
          <p:nvPr/>
        </p:nvSpPr>
        <p:spPr>
          <a:xfrm>
            <a:off x="3982172" y="2266400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1EE045-347E-1519-92FC-2AFCE85D8E2C}"/>
              </a:ext>
            </a:extLst>
          </p:cNvPr>
          <p:cNvSpPr/>
          <p:nvPr/>
        </p:nvSpPr>
        <p:spPr>
          <a:xfrm>
            <a:off x="3982172" y="3989202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1E147E-72CD-E73B-EB1C-7B8AD47EDE00}"/>
              </a:ext>
            </a:extLst>
          </p:cNvPr>
          <p:cNvSpPr/>
          <p:nvPr/>
        </p:nvSpPr>
        <p:spPr>
          <a:xfrm>
            <a:off x="3982172" y="4978229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EC6B7-AFCC-F91A-13AE-72CD7989B58D}"/>
              </a:ext>
            </a:extLst>
          </p:cNvPr>
          <p:cNvSpPr txBox="1"/>
          <p:nvPr/>
        </p:nvSpPr>
        <p:spPr>
          <a:xfrm rot="5400000">
            <a:off x="4232650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71E9AD7-D29E-8A37-E669-D97703E7A243}"/>
              </a:ext>
            </a:extLst>
          </p:cNvPr>
          <p:cNvCxnSpPr>
            <a:cxnSpLocks/>
          </p:cNvCxnSpPr>
          <p:nvPr/>
        </p:nvCxnSpPr>
        <p:spPr>
          <a:xfrm>
            <a:off x="1524000" y="5776686"/>
            <a:ext cx="245817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B9BF420-D95F-32AE-EDA4-BC809C66BCF5}"/>
              </a:ext>
            </a:extLst>
          </p:cNvPr>
          <p:cNvSpPr txBox="1"/>
          <p:nvPr/>
        </p:nvSpPr>
        <p:spPr>
          <a:xfrm>
            <a:off x="1720725" y="14797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0,5 mm x 0,5 mm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2D94B96-5309-D3C3-2F71-7253ECDF877D}"/>
              </a:ext>
            </a:extLst>
          </p:cNvPr>
          <p:cNvSpPr/>
          <p:nvPr/>
        </p:nvSpPr>
        <p:spPr>
          <a:xfrm>
            <a:off x="1551372" y="1268112"/>
            <a:ext cx="138714" cy="80021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22BC343-A66E-4C0C-73DC-D0349C1504B0}"/>
              </a:ext>
            </a:extLst>
          </p:cNvPr>
          <p:cNvSpPr/>
          <p:nvPr/>
        </p:nvSpPr>
        <p:spPr>
          <a:xfrm>
            <a:off x="1690086" y="2128598"/>
            <a:ext cx="138714" cy="196845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/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80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blipFill>
                <a:blip r:embed="rId3"/>
                <a:stretch>
                  <a:fillRect l="-7042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>
            <a:extLst>
              <a:ext uri="{FF2B5EF4-FFF2-40B4-BE49-F238E27FC236}">
                <a16:creationId xmlns:a16="http://schemas.microsoft.com/office/drawing/2014/main" id="{2A3B7CE8-9762-16BD-6008-766921D60EB3}"/>
              </a:ext>
            </a:extLst>
          </p:cNvPr>
          <p:cNvSpPr txBox="1"/>
          <p:nvPr/>
        </p:nvSpPr>
        <p:spPr>
          <a:xfrm>
            <a:off x="2270782" y="5331129"/>
            <a:ext cx="900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x </a:t>
            </a:r>
            <a:r>
              <a:rPr lang="de-DE" sz="2000" dirty="0" err="1">
                <a:solidFill>
                  <a:schemeClr val="tx2"/>
                </a:solidFill>
              </a:rPr>
              <a:t>step</a:t>
            </a:r>
            <a:endParaRPr lang="de-DE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</a:t>
            </a:r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24000" y="1257086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25598F-79AB-9D80-A44E-6382AC80F81D}"/>
              </a:ext>
            </a:extLst>
          </p:cNvPr>
          <p:cNvSpPr/>
          <p:nvPr/>
        </p:nvSpPr>
        <p:spPr>
          <a:xfrm>
            <a:off x="624000" y="2266400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4DE327-4BBA-70C7-1039-0BCEB5464E55}"/>
              </a:ext>
            </a:extLst>
          </p:cNvPr>
          <p:cNvSpPr/>
          <p:nvPr/>
        </p:nvSpPr>
        <p:spPr>
          <a:xfrm>
            <a:off x="624000" y="3989202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239795-BAEA-08B9-5AB0-2C652560619D}"/>
              </a:ext>
            </a:extLst>
          </p:cNvPr>
          <p:cNvSpPr/>
          <p:nvPr/>
        </p:nvSpPr>
        <p:spPr>
          <a:xfrm>
            <a:off x="624000" y="4978229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A2665B-4F1C-1F72-8389-01ED095CDC59}"/>
              </a:ext>
            </a:extLst>
          </p:cNvPr>
          <p:cNvSpPr txBox="1"/>
          <p:nvPr/>
        </p:nvSpPr>
        <p:spPr>
          <a:xfrm rot="5400000">
            <a:off x="874478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306DD8-F8F6-0FBF-2C5F-9008590F6C4E}"/>
              </a:ext>
            </a:extLst>
          </p:cNvPr>
          <p:cNvSpPr/>
          <p:nvPr/>
        </p:nvSpPr>
        <p:spPr>
          <a:xfrm>
            <a:off x="3982172" y="1257086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A5A783-7EED-E1A8-0EA2-B63B65DDB596}"/>
              </a:ext>
            </a:extLst>
          </p:cNvPr>
          <p:cNvSpPr/>
          <p:nvPr/>
        </p:nvSpPr>
        <p:spPr>
          <a:xfrm>
            <a:off x="3982172" y="2266400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1EE045-347E-1519-92FC-2AFCE85D8E2C}"/>
              </a:ext>
            </a:extLst>
          </p:cNvPr>
          <p:cNvSpPr/>
          <p:nvPr/>
        </p:nvSpPr>
        <p:spPr>
          <a:xfrm>
            <a:off x="3982172" y="3989202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1E147E-72CD-E73B-EB1C-7B8AD47EDE00}"/>
              </a:ext>
            </a:extLst>
          </p:cNvPr>
          <p:cNvSpPr/>
          <p:nvPr/>
        </p:nvSpPr>
        <p:spPr>
          <a:xfrm>
            <a:off x="3982172" y="4978229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EC6B7-AFCC-F91A-13AE-72CD7989B58D}"/>
              </a:ext>
            </a:extLst>
          </p:cNvPr>
          <p:cNvSpPr txBox="1"/>
          <p:nvPr/>
        </p:nvSpPr>
        <p:spPr>
          <a:xfrm rot="5400000">
            <a:off x="4232650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71E9AD7-D29E-8A37-E669-D97703E7A243}"/>
              </a:ext>
            </a:extLst>
          </p:cNvPr>
          <p:cNvCxnSpPr>
            <a:cxnSpLocks/>
          </p:cNvCxnSpPr>
          <p:nvPr/>
        </p:nvCxnSpPr>
        <p:spPr>
          <a:xfrm>
            <a:off x="1524000" y="5776686"/>
            <a:ext cx="245817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B9BF420-D95F-32AE-EDA4-BC809C66BCF5}"/>
              </a:ext>
            </a:extLst>
          </p:cNvPr>
          <p:cNvSpPr txBox="1"/>
          <p:nvPr/>
        </p:nvSpPr>
        <p:spPr>
          <a:xfrm>
            <a:off x="1720725" y="14797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0,5 mm x 0,5 mm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2D94B96-5309-D3C3-2F71-7253ECDF877D}"/>
              </a:ext>
            </a:extLst>
          </p:cNvPr>
          <p:cNvSpPr/>
          <p:nvPr/>
        </p:nvSpPr>
        <p:spPr>
          <a:xfrm>
            <a:off x="1551372" y="1268112"/>
            <a:ext cx="138714" cy="80021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22BC343-A66E-4C0C-73DC-D0349C1504B0}"/>
              </a:ext>
            </a:extLst>
          </p:cNvPr>
          <p:cNvSpPr/>
          <p:nvPr/>
        </p:nvSpPr>
        <p:spPr>
          <a:xfrm>
            <a:off x="1690086" y="2128598"/>
            <a:ext cx="138714" cy="196845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/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80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blipFill>
                <a:blip r:embed="rId3"/>
                <a:stretch>
                  <a:fillRect l="-7042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/>
              <p:nvPr/>
            </p:nvSpPr>
            <p:spPr>
              <a:xfrm>
                <a:off x="1759443" y="5331129"/>
                <a:ext cx="215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x </a:t>
                </a:r>
                <a:r>
                  <a:rPr lang="de-DE" sz="2000" dirty="0" err="1">
                    <a:solidFill>
                      <a:schemeClr val="tx2"/>
                    </a:solidFill>
                  </a:rPr>
                  <a:t>step</a:t>
                </a:r>
                <a:r>
                  <a:rPr lang="de-DE" sz="2000" dirty="0">
                    <a:solidFill>
                      <a:schemeClr val="tx2"/>
                    </a:solidFill>
                  </a:rPr>
                  <a:t> = 250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43" y="5331129"/>
                <a:ext cx="2159566" cy="400110"/>
              </a:xfrm>
              <a:prstGeom prst="rect">
                <a:avLst/>
              </a:prstGeom>
              <a:blipFill>
                <a:blip r:embed="rId4"/>
                <a:stretch>
                  <a:fillRect l="-2924" t="-9375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83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F9730-93D4-6C6B-D72A-84F259DA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First: Empty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collimator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18BD92-2B3F-7C4A-AD6A-3979992F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Elektronik, Maschine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249D3CB8-47A3-64C2-2171-6A463468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97" b="23835"/>
          <a:stretch/>
        </p:blipFill>
        <p:spPr>
          <a:xfrm>
            <a:off x="3560412" y="1801763"/>
            <a:ext cx="5143500" cy="3344449"/>
          </a:xfrm>
          <a:prstGeom prst="rect">
            <a:avLst/>
          </a:prstGeom>
        </p:spPr>
      </p:pic>
      <p:pic>
        <p:nvPicPr>
          <p:cNvPr id="7" name="Grafik 6" descr="Ein Bild, das Elektronik, Maschine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4A66446D-C9F9-1E53-D3D4-D35FD2773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46" t="60607" r="6900" b="25615"/>
          <a:stretch/>
        </p:blipFill>
        <p:spPr>
          <a:xfrm>
            <a:off x="5721416" y="3046183"/>
            <a:ext cx="749167" cy="7656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780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66B3C-C4A0-7B34-EAA8-4694BE9B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– Real Image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D8AE22-BD66-D80B-496C-33D51AF3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A3CDD73-EFF1-1FE2-BF6C-FC8FD696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51" y="1081861"/>
            <a:ext cx="6200383" cy="48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6527-FE5E-D97C-2514-F399A131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 Setup at </a:t>
            </a:r>
            <a:r>
              <a:rPr lang="de-DE" dirty="0" err="1"/>
              <a:t>Cyrcé</a:t>
            </a:r>
            <a:endParaRPr lang="de-DE" dirty="0"/>
          </a:p>
        </p:txBody>
      </p:sp>
      <p:pic>
        <p:nvPicPr>
          <p:cNvPr id="5" name="Inhaltsplatzhalter 4" descr="Ein Bild, das Im Haus, Bautechnik, Werkzeugmaschine, Wand enthält.&#10;&#10;Automatisch generierte Beschreibung">
            <a:extLst>
              <a:ext uri="{FF2B5EF4-FFF2-40B4-BE49-F238E27FC236}">
                <a16:creationId xmlns:a16="http://schemas.microsoft.com/office/drawing/2014/main" id="{BF46F811-370B-64F8-78BD-3B90BDE1B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565" y="4416"/>
            <a:ext cx="3654435" cy="4872581"/>
          </a:xfrm>
        </p:spPr>
      </p:pic>
      <p:pic>
        <p:nvPicPr>
          <p:cNvPr id="7" name="Grafik 6" descr="Ein Bild, das Im Haus, Werkzeugmaschine, Werkzeugraum, Bautechnik enthält.&#10;&#10;Automatisch generierte Beschreibung">
            <a:extLst>
              <a:ext uri="{FF2B5EF4-FFF2-40B4-BE49-F238E27FC236}">
                <a16:creationId xmlns:a16="http://schemas.microsoft.com/office/drawing/2014/main" id="{E6394180-D67E-3B6E-34EC-7E3D6D1C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2000"/>
            <a:ext cx="3484125" cy="46455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65D3A9-F068-7099-013D-F924356C514E}"/>
              </a:ext>
            </a:extLst>
          </p:cNvPr>
          <p:cNvSpPr txBox="1"/>
          <p:nvPr/>
        </p:nvSpPr>
        <p:spPr>
          <a:xfrm>
            <a:off x="425885" y="1260172"/>
            <a:ext cx="5536504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Proton beam </a:t>
            </a:r>
            <a:r>
              <a:rPr lang="de-DE" sz="2000" dirty="0" err="1">
                <a:solidFill>
                  <a:schemeClr val="tx2"/>
                </a:solidFill>
              </a:rPr>
              <a:t>with</a:t>
            </a:r>
            <a:r>
              <a:rPr lang="de-DE" sz="2000" dirty="0">
                <a:solidFill>
                  <a:schemeClr val="tx2"/>
                </a:solidFill>
              </a:rPr>
              <a:t> a </a:t>
            </a:r>
            <a:r>
              <a:rPr lang="de-DE" sz="2000" dirty="0" err="1">
                <a:solidFill>
                  <a:schemeClr val="tx2"/>
                </a:solidFill>
              </a:rPr>
              <a:t>frequency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85 MHz </a:t>
            </a:r>
            <a:r>
              <a:rPr lang="de-DE" sz="2000" dirty="0" err="1">
                <a:solidFill>
                  <a:schemeClr val="tx2"/>
                </a:solidFill>
              </a:rPr>
              <a:t>or</a:t>
            </a:r>
            <a:r>
              <a:rPr lang="de-DE" sz="2000" dirty="0">
                <a:solidFill>
                  <a:schemeClr val="tx2"/>
                </a:solidFill>
              </a:rPr>
              <a:t> half </a:t>
            </a:r>
            <a:r>
              <a:rPr lang="de-DE" sz="2000" u="sng" dirty="0">
                <a:solidFill>
                  <a:schemeClr val="tx2"/>
                </a:solidFill>
              </a:rPr>
              <a:t>42 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Beam </a:t>
            </a:r>
            <a:r>
              <a:rPr lang="de-DE" sz="2000" dirty="0" err="1">
                <a:solidFill>
                  <a:schemeClr val="tx2"/>
                </a:solidFill>
              </a:rPr>
              <a:t>Modulated</a:t>
            </a:r>
            <a:r>
              <a:rPr lang="de-DE" sz="2000" dirty="0">
                <a:solidFill>
                  <a:schemeClr val="tx2"/>
                </a:solidFill>
              </a:rPr>
              <a:t> On/Off </a:t>
            </a:r>
            <a:r>
              <a:rPr lang="de-DE" sz="2000" dirty="0" err="1">
                <a:solidFill>
                  <a:schemeClr val="tx2"/>
                </a:solidFill>
              </a:rPr>
              <a:t>with</a:t>
            </a:r>
            <a:r>
              <a:rPr lang="de-DE" sz="2000" dirty="0">
                <a:solidFill>
                  <a:schemeClr val="tx2"/>
                </a:solidFill>
              </a:rPr>
              <a:t> 1 s pulse </a:t>
            </a:r>
            <a:r>
              <a:rPr lang="de-DE" sz="2000" dirty="0" err="1">
                <a:solidFill>
                  <a:schemeClr val="tx2"/>
                </a:solidFill>
              </a:rPr>
              <a:t>duration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Option </a:t>
            </a:r>
            <a:r>
              <a:rPr lang="de-DE" sz="2000" dirty="0" err="1">
                <a:solidFill>
                  <a:schemeClr val="tx2"/>
                </a:solidFill>
              </a:rPr>
              <a:t>to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use</a:t>
            </a:r>
            <a:r>
              <a:rPr lang="de-DE" sz="2000" dirty="0">
                <a:solidFill>
                  <a:schemeClr val="tx2"/>
                </a:solidFill>
              </a:rPr>
              <a:t> a diffuser in </a:t>
            </a:r>
            <a:r>
              <a:rPr lang="de-DE" sz="2000" dirty="0" err="1">
                <a:solidFill>
                  <a:schemeClr val="tx2"/>
                </a:solidFill>
              </a:rPr>
              <a:t>proton</a:t>
            </a:r>
            <a:r>
              <a:rPr lang="de-DE" sz="2000" dirty="0">
                <a:solidFill>
                  <a:schemeClr val="tx2"/>
                </a:solidFill>
              </a:rPr>
              <a:t> beam </a:t>
            </a:r>
            <a:r>
              <a:rPr lang="de-DE" sz="2000" dirty="0" err="1">
                <a:solidFill>
                  <a:schemeClr val="tx2"/>
                </a:solidFill>
              </a:rPr>
              <a:t>line</a:t>
            </a:r>
            <a:r>
              <a:rPr lang="de-DE" sz="2000" dirty="0">
                <a:solidFill>
                  <a:schemeClr val="tx2"/>
                </a:solidFill>
              </a:rPr>
              <a:t> (</a:t>
            </a:r>
            <a:r>
              <a:rPr lang="de-DE" sz="2000" dirty="0" err="1">
                <a:solidFill>
                  <a:schemeClr val="tx2"/>
                </a:solidFill>
              </a:rPr>
              <a:t>makes</a:t>
            </a:r>
            <a:r>
              <a:rPr lang="de-DE" sz="2000" dirty="0">
                <a:solidFill>
                  <a:schemeClr val="tx2"/>
                </a:solidFill>
              </a:rPr>
              <a:t> beam </a:t>
            </a:r>
            <a:r>
              <a:rPr lang="de-DE" sz="2000" dirty="0" err="1">
                <a:solidFill>
                  <a:schemeClr val="tx2"/>
                </a:solidFill>
              </a:rPr>
              <a:t>more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homogenous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Diodes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read</a:t>
            </a:r>
            <a:r>
              <a:rPr lang="de-DE" sz="2000" dirty="0">
                <a:solidFill>
                  <a:schemeClr val="tx2"/>
                </a:solidFill>
              </a:rPr>
              <a:t> out </a:t>
            </a:r>
            <a:r>
              <a:rPr lang="de-DE" sz="2000" dirty="0" err="1">
                <a:solidFill>
                  <a:schemeClr val="tx2"/>
                </a:solidFill>
              </a:rPr>
              <a:t>by</a:t>
            </a:r>
            <a:r>
              <a:rPr lang="de-DE" sz="2000" dirty="0">
                <a:solidFill>
                  <a:schemeClr val="tx2"/>
                </a:solidFill>
              </a:rPr>
              <a:t> AMS Test Kit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1D </a:t>
            </a:r>
            <a:r>
              <a:rPr lang="de-DE" sz="2000" dirty="0" err="1">
                <a:solidFill>
                  <a:schemeClr val="tx2"/>
                </a:solidFill>
              </a:rPr>
              <a:t>line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array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64 </a:t>
            </a:r>
            <a:r>
              <a:rPr lang="de-DE" sz="2000" dirty="0" err="1">
                <a:solidFill>
                  <a:schemeClr val="tx2"/>
                </a:solidFill>
              </a:rPr>
              <a:t>diodes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Stage </a:t>
            </a:r>
            <a:r>
              <a:rPr lang="de-DE" sz="2000" dirty="0" err="1">
                <a:solidFill>
                  <a:schemeClr val="tx2"/>
                </a:solidFill>
              </a:rPr>
              <a:t>allows</a:t>
            </a:r>
            <a:r>
              <a:rPr lang="de-DE" sz="2000" dirty="0">
                <a:solidFill>
                  <a:schemeClr val="tx2"/>
                </a:solidFill>
              </a:rPr>
              <a:t> 2D </a:t>
            </a:r>
            <a:r>
              <a:rPr lang="de-DE" sz="2000" dirty="0" err="1">
                <a:solidFill>
                  <a:schemeClr val="tx2"/>
                </a:solidFill>
              </a:rPr>
              <a:t>imaging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4EAD84B-8E8B-2D18-94B7-EFE2CFBF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66B3C-C4A0-7B34-EAA8-4694BE9B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– Real Image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interpolated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D8AE22-BD66-D80B-496C-33D51AF3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A3CDD73-EFF1-1FE2-BF6C-FC8FD696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" y="1152000"/>
            <a:ext cx="6042175" cy="4753401"/>
          </a:xfrm>
          <a:prstGeom prst="rect">
            <a:avLst/>
          </a:prstGeom>
        </p:spPr>
      </p:pic>
      <p:pic>
        <p:nvPicPr>
          <p:cNvPr id="5" name="Grafik 4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32E0300F-5B66-D089-3BD7-938D34B1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781" y="1152000"/>
            <a:ext cx="6040394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66B3C-C4A0-7B34-EAA8-4694BE9B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–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D8AE22-BD66-D80B-496C-33D51AF3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5" name="Grafik 4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32E0300F-5B66-D089-3BD7-938D34B1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81" y="1152000"/>
            <a:ext cx="6040394" cy="4752000"/>
          </a:xfrm>
          <a:prstGeom prst="rect">
            <a:avLst/>
          </a:prstGeom>
        </p:spPr>
      </p:pic>
      <p:pic>
        <p:nvPicPr>
          <p:cNvPr id="7" name="Grafik 6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20F3BEC-C9E8-EE45-8C49-F3FA359A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" y="1152000"/>
            <a:ext cx="6040394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3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27A14-F3B2-5667-BD33-D74D27C2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Image Objects (</a:t>
            </a:r>
            <a:r>
              <a:rPr lang="de-DE" dirty="0" err="1"/>
              <a:t>Screws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2DB22E-B5A6-ABD2-9C4B-B4A9A11A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Maschine, Im Haus, Bautechnik, Elektrische Leitungen enthält.&#10;&#10;Automatisch generierte Beschreibung">
            <a:extLst>
              <a:ext uri="{FF2B5EF4-FFF2-40B4-BE49-F238E27FC236}">
                <a16:creationId xmlns:a16="http://schemas.microsoft.com/office/drawing/2014/main" id="{163FC1D5-679D-2DDD-DBAD-319E99B3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2" b="28585"/>
          <a:stretch/>
        </p:blipFill>
        <p:spPr>
          <a:xfrm>
            <a:off x="3170737" y="1213458"/>
            <a:ext cx="5850525" cy="44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BE72-4D04-AFF2-F9E5-E070D62B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Screw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88AE13-DC1D-93F1-DDF0-75DA4595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7450656D-44D9-DD93-A17F-D926C840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8" y="1151997"/>
            <a:ext cx="6018776" cy="4734993"/>
          </a:xfrm>
          <a:prstGeom prst="rect">
            <a:avLst/>
          </a:prstGeom>
        </p:spPr>
      </p:pic>
      <p:pic>
        <p:nvPicPr>
          <p:cNvPr id="8" name="Grafik 7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51CEC9FA-F29E-3F6A-5DFD-0CDD34E1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24" y="1151997"/>
            <a:ext cx="6018776" cy="47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789C-1B3D-88F5-A814-0A4A18DB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screw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C9C833-16F4-9BE3-78D0-7E115070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Elektronik, Maschine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A4D0CEDD-2C35-7B60-E5E5-FB05DAF7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8" b="21279"/>
          <a:stretch/>
        </p:blipFill>
        <p:spPr>
          <a:xfrm>
            <a:off x="3524250" y="1305641"/>
            <a:ext cx="5143500" cy="424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2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789C-1B3D-88F5-A814-0A4A18DB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screw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C9C833-16F4-9BE3-78D0-7E115070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Elektronik, Maschine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A4D0CEDD-2C35-7B60-E5E5-FB05DAF7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8" b="21279"/>
          <a:stretch/>
        </p:blipFill>
        <p:spPr>
          <a:xfrm>
            <a:off x="624000" y="1305641"/>
            <a:ext cx="5143500" cy="4246718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B1E594E-DC9B-7771-A054-8D1B6753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1162"/>
            <a:ext cx="5663729" cy="44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789C-1B3D-88F5-A814-0A4A18DB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Horizontal </a:t>
            </a:r>
            <a:r>
              <a:rPr lang="de-DE" dirty="0" err="1"/>
              <a:t>screw</a:t>
            </a:r>
            <a:r>
              <a:rPr lang="de-DE" dirty="0"/>
              <a:t> (but </a:t>
            </a:r>
            <a:r>
              <a:rPr lang="de-DE" dirty="0" err="1"/>
              <a:t>unstable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C9C833-16F4-9BE3-78D0-7E115070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5" name="Grafik 4" descr="Ein Bild, das Person, Im Haus, Maschine, Werkzeug enthält.&#10;&#10;Automatisch generierte Beschreibung">
            <a:extLst>
              <a:ext uri="{FF2B5EF4-FFF2-40B4-BE49-F238E27FC236}">
                <a16:creationId xmlns:a16="http://schemas.microsoft.com/office/drawing/2014/main" id="{8B2BFB31-01B3-956F-5CCF-779CE14B2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3" b="36344"/>
          <a:stretch/>
        </p:blipFill>
        <p:spPr>
          <a:xfrm>
            <a:off x="3236594" y="1292285"/>
            <a:ext cx="5718811" cy="42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789C-1B3D-88F5-A814-0A4A18DB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Horizontal </a:t>
            </a:r>
            <a:r>
              <a:rPr lang="de-DE" dirty="0" err="1"/>
              <a:t>screw</a:t>
            </a:r>
            <a:r>
              <a:rPr lang="de-DE" dirty="0"/>
              <a:t> (but </a:t>
            </a:r>
            <a:r>
              <a:rPr lang="de-DE" dirty="0" err="1"/>
              <a:t>unstable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C9C833-16F4-9BE3-78D0-7E115070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5" name="Grafik 4" descr="Ein Bild, das Person, Im Haus, Maschine, Werkzeug enthält.&#10;&#10;Automatisch generierte Beschreibung">
            <a:extLst>
              <a:ext uri="{FF2B5EF4-FFF2-40B4-BE49-F238E27FC236}">
                <a16:creationId xmlns:a16="http://schemas.microsoft.com/office/drawing/2014/main" id="{8B2BFB31-01B3-956F-5CCF-779CE14B2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3" b="36344"/>
          <a:stretch/>
        </p:blipFill>
        <p:spPr>
          <a:xfrm>
            <a:off x="377189" y="1292285"/>
            <a:ext cx="5718811" cy="4273429"/>
          </a:xfrm>
          <a:prstGeom prst="rect">
            <a:avLst/>
          </a:prstGeom>
        </p:spPr>
      </p:pic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5C6FE78-3BDC-12EB-31B8-217240E1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80" y="1179496"/>
            <a:ext cx="5718810" cy="4499008"/>
          </a:xfrm>
          <a:prstGeom prst="rect">
            <a:avLst/>
          </a:prstGeom>
        </p:spPr>
      </p:pic>
      <p:sp>
        <p:nvSpPr>
          <p:cNvPr id="7" name="Rechteckiger Pfeil 6">
            <a:extLst>
              <a:ext uri="{FF2B5EF4-FFF2-40B4-BE49-F238E27FC236}">
                <a16:creationId xmlns:a16="http://schemas.microsoft.com/office/drawing/2014/main" id="{226C90A5-347F-CBB1-4354-B5774E7A7031}"/>
              </a:ext>
            </a:extLst>
          </p:cNvPr>
          <p:cNvSpPr/>
          <p:nvPr/>
        </p:nvSpPr>
        <p:spPr>
          <a:xfrm rot="14453548" flipH="1">
            <a:off x="3177601" y="3657599"/>
            <a:ext cx="589936" cy="929149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4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C9BFC-B28D-B130-54D7-14BD0EEF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screw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77647-263B-39D6-8632-FE58D176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8857FB-CD96-8CDC-D1BB-F2A4CCEC41CF}"/>
              </a:ext>
            </a:extLst>
          </p:cNvPr>
          <p:cNvSpPr/>
          <p:nvPr/>
        </p:nvSpPr>
        <p:spPr>
          <a:xfrm>
            <a:off x="3922180" y="1471151"/>
            <a:ext cx="4347639" cy="3915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CF1930-84A1-DDEA-11A1-0324E555C552}"/>
              </a:ext>
            </a:extLst>
          </p:cNvPr>
          <p:cNvSpPr/>
          <p:nvPr/>
        </p:nvSpPr>
        <p:spPr>
          <a:xfrm>
            <a:off x="4392562" y="1854609"/>
            <a:ext cx="3406876" cy="3148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 descr="M8x30-Schraube">
                <a:extLst>
                  <a:ext uri="{FF2B5EF4-FFF2-40B4-BE49-F238E27FC236}">
                    <a16:creationId xmlns:a16="http://schemas.microsoft.com/office/drawing/2014/main" id="{8FFB4532-68CC-4AA4-2FE1-2110A88FE9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0936196"/>
                  </p:ext>
                </p:extLst>
              </p:nvPr>
            </p:nvGraphicFramePr>
            <p:xfrm rot="15397557">
              <a:off x="5516360" y="3072676"/>
              <a:ext cx="1205347" cy="2452616"/>
            </p:xfrm>
            <a:graphic>
              <a:graphicData uri="http://schemas.microsoft.com/office/drawing/2017/model3d">
                <am3d:model3d r:embed="rId2">
                  <am3d:spPr>
                    <a:xfrm rot="15397557">
                      <a:off x="0" y="0"/>
                      <a:ext cx="1205347" cy="2452616"/>
                    </a:xfrm>
                    <a:prstGeom prst="rect">
                      <a:avLst/>
                    </a:prstGeom>
                  </am3d:spPr>
                  <am3d:camera>
                    <am3d:pos x="0" y="0" z="53910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314" d="1000000"/>
                    <am3d:preTrans dx="71351514" dy="-18000000" dz="-30579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477062" ay="2090494" az="-2737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42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 descr="M8x30-Schraube">
                <a:extLst>
                  <a:ext uri="{FF2B5EF4-FFF2-40B4-BE49-F238E27FC236}">
                    <a16:creationId xmlns:a16="http://schemas.microsoft.com/office/drawing/2014/main" id="{8FFB4532-68CC-4AA4-2FE1-2110A88FE9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397557">
                <a:off x="5516360" y="3072676"/>
                <a:ext cx="1205347" cy="245261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213BBEDE-E685-AA52-547B-AA55A6FB1A1C}"/>
              </a:ext>
            </a:extLst>
          </p:cNvPr>
          <p:cNvSpPr/>
          <p:nvPr/>
        </p:nvSpPr>
        <p:spPr>
          <a:xfrm rot="20869357">
            <a:off x="7117894" y="3952292"/>
            <a:ext cx="188199" cy="113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30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C9BFC-B28D-B130-54D7-14BD0EEF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screw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E77647-263B-39D6-8632-FE58D176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F28AEEB-D81E-5E71-1E8F-70570739B2DA}"/>
              </a:ext>
            </a:extLst>
          </p:cNvPr>
          <p:cNvSpPr/>
          <p:nvPr/>
        </p:nvSpPr>
        <p:spPr>
          <a:xfrm>
            <a:off x="624000" y="1471151"/>
            <a:ext cx="4347639" cy="3915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EDAAE1-AC75-37CE-8843-BFDA35B63D90}"/>
              </a:ext>
            </a:extLst>
          </p:cNvPr>
          <p:cNvSpPr/>
          <p:nvPr/>
        </p:nvSpPr>
        <p:spPr>
          <a:xfrm>
            <a:off x="1094382" y="1854609"/>
            <a:ext cx="3406876" cy="3148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 descr="M8x30-Schraube">
                <a:extLst>
                  <a:ext uri="{FF2B5EF4-FFF2-40B4-BE49-F238E27FC236}">
                    <a16:creationId xmlns:a16="http://schemas.microsoft.com/office/drawing/2014/main" id="{9C3BEF26-F078-5750-D71E-4FEC08969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2145934"/>
                  </p:ext>
                </p:extLst>
              </p:nvPr>
            </p:nvGraphicFramePr>
            <p:xfrm rot="15397557">
              <a:off x="2218180" y="3072676"/>
              <a:ext cx="1205347" cy="2452616"/>
            </p:xfrm>
            <a:graphic>
              <a:graphicData uri="http://schemas.microsoft.com/office/drawing/2017/model3d">
                <am3d:model3d r:embed="rId2">
                  <am3d:spPr>
                    <a:xfrm rot="15397557">
                      <a:off x="0" y="0"/>
                      <a:ext cx="1205347" cy="2452616"/>
                    </a:xfrm>
                    <a:prstGeom prst="rect">
                      <a:avLst/>
                    </a:prstGeom>
                  </am3d:spPr>
                  <am3d:camera>
                    <am3d:pos x="0" y="0" z="53910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314" d="1000000"/>
                    <am3d:preTrans dx="71351514" dy="-18000000" dz="-30579221"/>
                    <am3d:scale>
                      <am3d:sx n="1000000" d="1000000"/>
                      <am3d:sy n="1000000" d="1000000"/>
                      <am3d:sz n="1000000" d="1000000"/>
                    </am3d:scale>
                    <am3d:rot ax="-477062" ay="2090494" az="-2737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427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 descr="M8x30-Schraube">
                <a:extLst>
                  <a:ext uri="{FF2B5EF4-FFF2-40B4-BE49-F238E27FC236}">
                    <a16:creationId xmlns:a16="http://schemas.microsoft.com/office/drawing/2014/main" id="{9C3BEF26-F078-5750-D71E-4FEC08969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397557">
                <a:off x="2218180" y="3072676"/>
                <a:ext cx="1205347" cy="245261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FEAAFA54-AFA1-338D-E575-A77C38F6AF11}"/>
              </a:ext>
            </a:extLst>
          </p:cNvPr>
          <p:cNvSpPr/>
          <p:nvPr/>
        </p:nvSpPr>
        <p:spPr>
          <a:xfrm rot="20869357">
            <a:off x="3819714" y="3952292"/>
            <a:ext cx="188199" cy="113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A774925-ACE1-9243-DCE0-3E71863C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92" y="1152000"/>
            <a:ext cx="5881608" cy="46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2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655F4-2A9A-0A69-AF17-8BEA1AE3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5D3425F-7126-968C-56D8-40748F41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48" y="1152000"/>
            <a:ext cx="8557103" cy="48133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44D611-CFA3-7C9F-598B-44956C1E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1180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- Sampling</a:t>
            </a:r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24000" y="1257086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25598F-79AB-9D80-A44E-6382AC80F81D}"/>
              </a:ext>
            </a:extLst>
          </p:cNvPr>
          <p:cNvSpPr/>
          <p:nvPr/>
        </p:nvSpPr>
        <p:spPr>
          <a:xfrm>
            <a:off x="624000" y="2266400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4DE327-4BBA-70C7-1039-0BCEB5464E55}"/>
              </a:ext>
            </a:extLst>
          </p:cNvPr>
          <p:cNvSpPr/>
          <p:nvPr/>
        </p:nvSpPr>
        <p:spPr>
          <a:xfrm>
            <a:off x="624000" y="3989202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239795-BAEA-08B9-5AB0-2C652560619D}"/>
              </a:ext>
            </a:extLst>
          </p:cNvPr>
          <p:cNvSpPr/>
          <p:nvPr/>
        </p:nvSpPr>
        <p:spPr>
          <a:xfrm>
            <a:off x="624000" y="4978229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A2665B-4F1C-1F72-8389-01ED095CDC59}"/>
              </a:ext>
            </a:extLst>
          </p:cNvPr>
          <p:cNvSpPr txBox="1"/>
          <p:nvPr/>
        </p:nvSpPr>
        <p:spPr>
          <a:xfrm rot="5400000">
            <a:off x="874478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306DD8-F8F6-0FBF-2C5F-9008590F6C4E}"/>
              </a:ext>
            </a:extLst>
          </p:cNvPr>
          <p:cNvSpPr/>
          <p:nvPr/>
        </p:nvSpPr>
        <p:spPr>
          <a:xfrm>
            <a:off x="3982172" y="1257086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A5A783-7EED-E1A8-0EA2-B63B65DDB596}"/>
              </a:ext>
            </a:extLst>
          </p:cNvPr>
          <p:cNvSpPr/>
          <p:nvPr/>
        </p:nvSpPr>
        <p:spPr>
          <a:xfrm>
            <a:off x="3982172" y="2266400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1EE045-347E-1519-92FC-2AFCE85D8E2C}"/>
              </a:ext>
            </a:extLst>
          </p:cNvPr>
          <p:cNvSpPr/>
          <p:nvPr/>
        </p:nvSpPr>
        <p:spPr>
          <a:xfrm>
            <a:off x="3982172" y="3989202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1E147E-72CD-E73B-EB1C-7B8AD47EDE00}"/>
              </a:ext>
            </a:extLst>
          </p:cNvPr>
          <p:cNvSpPr/>
          <p:nvPr/>
        </p:nvSpPr>
        <p:spPr>
          <a:xfrm>
            <a:off x="3982172" y="4978229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64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EC6B7-AFCC-F91A-13AE-72CD7989B58D}"/>
              </a:ext>
            </a:extLst>
          </p:cNvPr>
          <p:cNvSpPr txBox="1"/>
          <p:nvPr/>
        </p:nvSpPr>
        <p:spPr>
          <a:xfrm rot="5400000">
            <a:off x="4232650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71E9AD7-D29E-8A37-E669-D97703E7A243}"/>
              </a:ext>
            </a:extLst>
          </p:cNvPr>
          <p:cNvCxnSpPr>
            <a:cxnSpLocks/>
          </p:cNvCxnSpPr>
          <p:nvPr/>
        </p:nvCxnSpPr>
        <p:spPr>
          <a:xfrm>
            <a:off x="1524000" y="5776686"/>
            <a:ext cx="245817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B9BF420-D95F-32AE-EDA4-BC809C66BCF5}"/>
              </a:ext>
            </a:extLst>
          </p:cNvPr>
          <p:cNvSpPr txBox="1"/>
          <p:nvPr/>
        </p:nvSpPr>
        <p:spPr>
          <a:xfrm>
            <a:off x="1720725" y="1479776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0,5 mm x 0,5 mm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2D94B96-5309-D3C3-2F71-7253ECDF877D}"/>
              </a:ext>
            </a:extLst>
          </p:cNvPr>
          <p:cNvSpPr/>
          <p:nvPr/>
        </p:nvSpPr>
        <p:spPr>
          <a:xfrm>
            <a:off x="1551372" y="1268112"/>
            <a:ext cx="138714" cy="80021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22BC343-A66E-4C0C-73DC-D0349C1504B0}"/>
              </a:ext>
            </a:extLst>
          </p:cNvPr>
          <p:cNvSpPr/>
          <p:nvPr/>
        </p:nvSpPr>
        <p:spPr>
          <a:xfrm>
            <a:off x="1690086" y="2128598"/>
            <a:ext cx="138714" cy="196845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/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80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0AE1AF4-7E67-0C97-3D93-2BDE5286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89" y="2006638"/>
                <a:ext cx="900759" cy="400110"/>
              </a:xfrm>
              <a:prstGeom prst="rect">
                <a:avLst/>
              </a:prstGeom>
              <a:blipFill>
                <a:blip r:embed="rId3"/>
                <a:stretch>
                  <a:fillRect l="-7042" t="-6061" b="-2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/>
              <p:nvPr/>
            </p:nvSpPr>
            <p:spPr>
              <a:xfrm>
                <a:off x="1759443" y="5331129"/>
                <a:ext cx="215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x </a:t>
                </a:r>
                <a:r>
                  <a:rPr lang="de-DE" sz="2000" dirty="0" err="1">
                    <a:solidFill>
                      <a:schemeClr val="tx2"/>
                    </a:solidFill>
                  </a:rPr>
                  <a:t>step</a:t>
                </a:r>
                <a:r>
                  <a:rPr lang="de-DE" sz="2000" dirty="0">
                    <a:solidFill>
                      <a:schemeClr val="tx2"/>
                    </a:solidFill>
                  </a:rPr>
                  <a:t> = 250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43" y="5331129"/>
                <a:ext cx="2159566" cy="400110"/>
              </a:xfrm>
              <a:prstGeom prst="rect">
                <a:avLst/>
              </a:prstGeom>
              <a:blipFill>
                <a:blip r:embed="rId4"/>
                <a:stretch>
                  <a:fillRect l="-2924" t="-9375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4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- Sampling</a:t>
            </a:r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24000" y="1257086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925598F-79AB-9D80-A44E-6382AC80F81D}"/>
              </a:ext>
            </a:extLst>
          </p:cNvPr>
          <p:cNvSpPr/>
          <p:nvPr/>
        </p:nvSpPr>
        <p:spPr>
          <a:xfrm>
            <a:off x="624000" y="2266400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F4DE327-4BBA-70C7-1039-0BCEB5464E55}"/>
              </a:ext>
            </a:extLst>
          </p:cNvPr>
          <p:cNvSpPr/>
          <p:nvPr/>
        </p:nvSpPr>
        <p:spPr>
          <a:xfrm>
            <a:off x="624000" y="3989202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63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239795-BAEA-08B9-5AB0-2C652560619D}"/>
              </a:ext>
            </a:extLst>
          </p:cNvPr>
          <p:cNvSpPr/>
          <p:nvPr/>
        </p:nvSpPr>
        <p:spPr>
          <a:xfrm>
            <a:off x="624000" y="4978229"/>
            <a:ext cx="900000" cy="9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64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A2665B-4F1C-1F72-8389-01ED095CDC59}"/>
              </a:ext>
            </a:extLst>
          </p:cNvPr>
          <p:cNvSpPr txBox="1"/>
          <p:nvPr/>
        </p:nvSpPr>
        <p:spPr>
          <a:xfrm rot="5400000">
            <a:off x="874478" y="318838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306DD8-F8F6-0FBF-2C5F-9008590F6C4E}"/>
              </a:ext>
            </a:extLst>
          </p:cNvPr>
          <p:cNvSpPr/>
          <p:nvPr/>
        </p:nvSpPr>
        <p:spPr>
          <a:xfrm>
            <a:off x="1073002" y="1261313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A5A783-7EED-E1A8-0EA2-B63B65DDB596}"/>
              </a:ext>
            </a:extLst>
          </p:cNvPr>
          <p:cNvSpPr/>
          <p:nvPr/>
        </p:nvSpPr>
        <p:spPr>
          <a:xfrm>
            <a:off x="1073002" y="2270627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41EE045-347E-1519-92FC-2AFCE85D8E2C}"/>
              </a:ext>
            </a:extLst>
          </p:cNvPr>
          <p:cNvSpPr/>
          <p:nvPr/>
        </p:nvSpPr>
        <p:spPr>
          <a:xfrm>
            <a:off x="1073002" y="3993429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63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1E147E-72CD-E73B-EB1C-7B8AD47EDE00}"/>
              </a:ext>
            </a:extLst>
          </p:cNvPr>
          <p:cNvSpPr/>
          <p:nvPr/>
        </p:nvSpPr>
        <p:spPr>
          <a:xfrm>
            <a:off x="1073002" y="4982456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64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EC6B7-AFCC-F91A-13AE-72CD7989B58D}"/>
              </a:ext>
            </a:extLst>
          </p:cNvPr>
          <p:cNvSpPr txBox="1"/>
          <p:nvPr/>
        </p:nvSpPr>
        <p:spPr>
          <a:xfrm rot="5400000">
            <a:off x="1323480" y="319261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71E9AD7-D29E-8A37-E669-D97703E7A243}"/>
              </a:ext>
            </a:extLst>
          </p:cNvPr>
          <p:cNvCxnSpPr>
            <a:cxnSpLocks/>
          </p:cNvCxnSpPr>
          <p:nvPr/>
        </p:nvCxnSpPr>
        <p:spPr>
          <a:xfrm>
            <a:off x="624000" y="5878229"/>
            <a:ext cx="2458172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/>
              <p:nvPr/>
            </p:nvSpPr>
            <p:spPr>
              <a:xfrm>
                <a:off x="2002389" y="5428229"/>
                <a:ext cx="2159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solidFill>
                      <a:schemeClr val="tx2"/>
                    </a:solidFill>
                  </a:rPr>
                  <a:t>x </a:t>
                </a:r>
                <a:r>
                  <a:rPr lang="de-DE" sz="2000" dirty="0" err="1">
                    <a:solidFill>
                      <a:schemeClr val="tx2"/>
                    </a:solidFill>
                  </a:rPr>
                  <a:t>step</a:t>
                </a:r>
                <a:r>
                  <a:rPr lang="de-DE" sz="2000" dirty="0">
                    <a:solidFill>
                      <a:schemeClr val="tx2"/>
                    </a:solidFill>
                  </a:rPr>
                  <a:t> = 250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de-DE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A3B7CE8-9762-16BD-6008-766921D6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89" y="5428229"/>
                <a:ext cx="2159566" cy="400110"/>
              </a:xfrm>
              <a:prstGeom prst="rect">
                <a:avLst/>
              </a:prstGeom>
              <a:blipFill>
                <a:blip r:embed="rId3"/>
                <a:stretch>
                  <a:fillRect l="-2924" t="-9375" b="-28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0ADA2C5E-FBDE-C7A7-E97A-07DCADF1EDC8}"/>
              </a:ext>
            </a:extLst>
          </p:cNvPr>
          <p:cNvSpPr txBox="1"/>
          <p:nvPr/>
        </p:nvSpPr>
        <p:spPr>
          <a:xfrm>
            <a:off x="3278210" y="2771845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tx2"/>
                </a:solidFill>
              </a:rPr>
              <a:t>So </a:t>
            </a:r>
            <a:r>
              <a:rPr lang="de-DE" sz="2800" dirty="0" err="1">
                <a:solidFill>
                  <a:schemeClr val="tx2"/>
                </a:solidFill>
              </a:rPr>
              <a:t>far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sz="2800" dirty="0" err="1">
                <a:solidFill>
                  <a:schemeClr val="tx2"/>
                </a:solidFill>
              </a:rPr>
              <a:t>I‘ve</a:t>
            </a:r>
            <a:r>
              <a:rPr lang="de-DE" sz="2800" dirty="0">
                <a:solidFill>
                  <a:schemeClr val="tx2"/>
                </a:solidFill>
              </a:rPr>
              <a:t> just </a:t>
            </a:r>
            <a:r>
              <a:rPr lang="de-DE" sz="2800" dirty="0" err="1">
                <a:solidFill>
                  <a:schemeClr val="tx2"/>
                </a:solidFill>
              </a:rPr>
              <a:t>shown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sz="2800" dirty="0" err="1">
                <a:solidFill>
                  <a:schemeClr val="tx2"/>
                </a:solidFill>
              </a:rPr>
              <a:t>images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sz="2800" dirty="0" err="1">
                <a:solidFill>
                  <a:schemeClr val="tx2"/>
                </a:solidFill>
              </a:rPr>
              <a:t>without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sz="2800" dirty="0" err="1">
                <a:solidFill>
                  <a:schemeClr val="tx2"/>
                </a:solidFill>
              </a:rPr>
              <a:t>this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sz="2800" dirty="0" err="1">
                <a:solidFill>
                  <a:schemeClr val="tx2"/>
                </a:solidFill>
              </a:rPr>
              <a:t>oversampling</a:t>
            </a:r>
            <a:r>
              <a:rPr lang="de-DE" sz="28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60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ABC08-B37F-2735-CA93-7829D52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- </a:t>
            </a:r>
            <a:r>
              <a:rPr lang="de-DE" dirty="0" err="1"/>
              <a:t>SuperResolution</a:t>
            </a:r>
            <a:endParaRPr lang="de-DE" dirty="0"/>
          </a:p>
        </p:txBody>
      </p:sp>
      <p:pic>
        <p:nvPicPr>
          <p:cNvPr id="10" name="Inhaltsplatzhalter 9" descr="Ein Bild, das Im Haus, Werkzeugmaschine, Werkzeug, Bautechnik enthält.&#10;&#10;Automatisch generierte Beschreibung">
            <a:extLst>
              <a:ext uri="{FF2B5EF4-FFF2-40B4-BE49-F238E27FC236}">
                <a16:creationId xmlns:a16="http://schemas.microsoft.com/office/drawing/2014/main" id="{EA0F5E3B-E90E-A612-AD4C-A2EEC584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7256" y="840000"/>
            <a:ext cx="3702514" cy="493668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071EDC-EE34-7796-418C-068B605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F6E0CE6-F9F4-939E-A055-1E18FEE366A1}"/>
              </a:ext>
            </a:extLst>
          </p:cNvPr>
          <p:cNvCxnSpPr>
            <a:cxnSpLocks/>
          </p:cNvCxnSpPr>
          <p:nvPr/>
        </p:nvCxnSpPr>
        <p:spPr>
          <a:xfrm flipH="1" flipV="1">
            <a:off x="9592227" y="3162173"/>
            <a:ext cx="1111773" cy="266827"/>
          </a:xfrm>
          <a:prstGeom prst="straightConnector1">
            <a:avLst/>
          </a:prstGeom>
          <a:ln w="635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D3CED87B-B871-358E-719D-BFF98DBACC0A}"/>
              </a:ext>
            </a:extLst>
          </p:cNvPr>
          <p:cNvSpPr/>
          <p:nvPr/>
        </p:nvSpPr>
        <p:spPr>
          <a:xfrm>
            <a:off x="656571" y="1843327"/>
            <a:ext cx="926071" cy="9000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6534A22-24F4-3963-7F10-CB5732B6E7D8}"/>
              </a:ext>
            </a:extLst>
          </p:cNvPr>
          <p:cNvCxnSpPr/>
          <p:nvPr/>
        </p:nvCxnSpPr>
        <p:spPr>
          <a:xfrm>
            <a:off x="9285428" y="4062173"/>
            <a:ext cx="1800000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BF18DF08-5749-C8A3-245F-3CB4CC54FA1D}"/>
              </a:ext>
            </a:extLst>
          </p:cNvPr>
          <p:cNvCxnSpPr/>
          <p:nvPr/>
        </p:nvCxnSpPr>
        <p:spPr>
          <a:xfrm flipV="1">
            <a:off x="9285428" y="2262173"/>
            <a:ext cx="0" cy="18000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BD87FA-B288-162C-47F1-AEB3A8848D6C}"/>
              </a:ext>
            </a:extLst>
          </p:cNvPr>
          <p:cNvSpPr txBox="1"/>
          <p:nvPr/>
        </p:nvSpPr>
        <p:spPr>
          <a:xfrm>
            <a:off x="11039639" y="3769812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233E945-F574-49D4-996F-484B254470B9}"/>
              </a:ext>
            </a:extLst>
          </p:cNvPr>
          <p:cNvSpPr txBox="1"/>
          <p:nvPr/>
        </p:nvSpPr>
        <p:spPr>
          <a:xfrm>
            <a:off x="9103327" y="1770107"/>
            <a:ext cx="36420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0306DD8-F8F6-0FBF-2C5F-9008590F6C4E}"/>
              </a:ext>
            </a:extLst>
          </p:cNvPr>
          <p:cNvSpPr/>
          <p:nvPr/>
        </p:nvSpPr>
        <p:spPr>
          <a:xfrm>
            <a:off x="1106571" y="3853314"/>
            <a:ext cx="940585" cy="900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203543-C179-0C31-AFA1-C96DC63965CF}"/>
              </a:ext>
            </a:extLst>
          </p:cNvPr>
          <p:cNvSpPr/>
          <p:nvPr/>
        </p:nvSpPr>
        <p:spPr>
          <a:xfrm>
            <a:off x="1582643" y="1843327"/>
            <a:ext cx="926070" cy="9000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9901D1-555E-95A3-9AEE-9CE1184699AA}"/>
              </a:ext>
            </a:extLst>
          </p:cNvPr>
          <p:cNvSpPr/>
          <p:nvPr/>
        </p:nvSpPr>
        <p:spPr>
          <a:xfrm>
            <a:off x="2032643" y="3853314"/>
            <a:ext cx="900000" cy="900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8F8294A-59A2-3B95-E952-E75F201E0DC3}"/>
              </a:ext>
            </a:extLst>
          </p:cNvPr>
          <p:cNvSpPr/>
          <p:nvPr/>
        </p:nvSpPr>
        <p:spPr>
          <a:xfrm>
            <a:off x="2932533" y="3853314"/>
            <a:ext cx="926181" cy="900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6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8345DFD-2410-3E90-D73D-C583607E857C}"/>
              </a:ext>
            </a:extLst>
          </p:cNvPr>
          <p:cNvSpPr/>
          <p:nvPr/>
        </p:nvSpPr>
        <p:spPr>
          <a:xfrm>
            <a:off x="2482643" y="1843327"/>
            <a:ext cx="926071" cy="9000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5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EF117EF-8C6B-1169-4B29-506D875F9F36}"/>
              </a:ext>
            </a:extLst>
          </p:cNvPr>
          <p:cNvSpPr txBox="1"/>
          <p:nvPr/>
        </p:nvSpPr>
        <p:spPr>
          <a:xfrm rot="10800000">
            <a:off x="3408714" y="207166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CADC0D-CB35-5C74-CABE-FD62437DF875}"/>
              </a:ext>
            </a:extLst>
          </p:cNvPr>
          <p:cNvSpPr txBox="1"/>
          <p:nvPr/>
        </p:nvSpPr>
        <p:spPr>
          <a:xfrm rot="10800000">
            <a:off x="3871428" y="408940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…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EE99317-7E36-3447-B7C2-8E1D7DD310A1}"/>
              </a:ext>
            </a:extLst>
          </p:cNvPr>
          <p:cNvSpPr/>
          <p:nvPr/>
        </p:nvSpPr>
        <p:spPr>
          <a:xfrm>
            <a:off x="4191858" y="1839231"/>
            <a:ext cx="943145" cy="9000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107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E0EBED7-7923-CB8A-391D-43465376D613}"/>
              </a:ext>
            </a:extLst>
          </p:cNvPr>
          <p:cNvSpPr/>
          <p:nvPr/>
        </p:nvSpPr>
        <p:spPr>
          <a:xfrm>
            <a:off x="5117930" y="1839231"/>
            <a:ext cx="900000" cy="9000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109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2E16AA-08F2-F5C0-3D3B-CE0B4724C679}"/>
              </a:ext>
            </a:extLst>
          </p:cNvPr>
          <p:cNvSpPr/>
          <p:nvPr/>
        </p:nvSpPr>
        <p:spPr>
          <a:xfrm>
            <a:off x="6003525" y="1839231"/>
            <a:ext cx="940476" cy="9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111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D0A4EC8-0549-CF28-9E56-199942B2FA8D}"/>
              </a:ext>
            </a:extLst>
          </p:cNvPr>
          <p:cNvSpPr/>
          <p:nvPr/>
        </p:nvSpPr>
        <p:spPr>
          <a:xfrm>
            <a:off x="4641859" y="3853314"/>
            <a:ext cx="926070" cy="900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108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14F325A-54AF-7E26-D36F-CCB180C9800A}"/>
              </a:ext>
            </a:extLst>
          </p:cNvPr>
          <p:cNvSpPr/>
          <p:nvPr/>
        </p:nvSpPr>
        <p:spPr>
          <a:xfrm>
            <a:off x="5567930" y="3853314"/>
            <a:ext cx="940476" cy="900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/>
              <a:t>Step</a:t>
            </a:r>
            <a:r>
              <a:rPr lang="de-DE" sz="1800" dirty="0"/>
              <a:t> 110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1AEA2B3-2D7D-05E0-5FD5-B005A625A6D0}"/>
              </a:ext>
            </a:extLst>
          </p:cNvPr>
          <p:cNvSpPr/>
          <p:nvPr/>
        </p:nvSpPr>
        <p:spPr>
          <a:xfrm>
            <a:off x="656573" y="2844000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008343E-FB86-BB1A-314C-F6C9BB615154}"/>
              </a:ext>
            </a:extLst>
          </p:cNvPr>
          <p:cNvSpPr/>
          <p:nvPr/>
        </p:nvSpPr>
        <p:spPr>
          <a:xfrm>
            <a:off x="1121087" y="2844000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52" name="Geschweifte Klammer links 51">
            <a:extLst>
              <a:ext uri="{FF2B5EF4-FFF2-40B4-BE49-F238E27FC236}">
                <a16:creationId xmlns:a16="http://schemas.microsoft.com/office/drawing/2014/main" id="{9BFB1D52-740F-0830-826C-221F22253AAC}"/>
              </a:ext>
            </a:extLst>
          </p:cNvPr>
          <p:cNvSpPr/>
          <p:nvPr/>
        </p:nvSpPr>
        <p:spPr>
          <a:xfrm rot="16200000">
            <a:off x="3644984" y="2342012"/>
            <a:ext cx="248535" cy="5397358"/>
          </a:xfrm>
          <a:prstGeom prst="leftBrac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75744D8C-2C68-2C27-00AC-A381E2D8129A}"/>
              </a:ext>
            </a:extLst>
          </p:cNvPr>
          <p:cNvSpPr txBox="1"/>
          <p:nvPr/>
        </p:nvSpPr>
        <p:spPr>
          <a:xfrm>
            <a:off x="3123468" y="5161489"/>
            <a:ext cx="13099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55 Pixels </a:t>
            </a:r>
            <a:r>
              <a:rPr lang="de-DE" dirty="0" err="1">
                <a:solidFill>
                  <a:schemeClr val="tx2"/>
                </a:solidFill>
              </a:rPr>
              <a:t>each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4" name="Geschweifte Klammer links 53">
            <a:extLst>
              <a:ext uri="{FF2B5EF4-FFF2-40B4-BE49-F238E27FC236}">
                <a16:creationId xmlns:a16="http://schemas.microsoft.com/office/drawing/2014/main" id="{4C935820-996D-CCF0-FAB5-FEBA4C1032EA}"/>
              </a:ext>
            </a:extLst>
          </p:cNvPr>
          <p:cNvSpPr/>
          <p:nvPr/>
        </p:nvSpPr>
        <p:spPr>
          <a:xfrm rot="16200000">
            <a:off x="3206107" y="2881653"/>
            <a:ext cx="248535" cy="5397358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FD68DA-0A74-423E-F291-3845F71E5B7C}"/>
              </a:ext>
            </a:extLst>
          </p:cNvPr>
          <p:cNvSpPr txBox="1"/>
          <p:nvPr/>
        </p:nvSpPr>
        <p:spPr>
          <a:xfrm>
            <a:off x="2263415" y="5691659"/>
            <a:ext cx="21339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110 </a:t>
            </a:r>
            <a:r>
              <a:rPr lang="de-DE" dirty="0" err="1">
                <a:solidFill>
                  <a:schemeClr val="tx2"/>
                </a:solidFill>
              </a:rPr>
              <a:t>Superresolved</a:t>
            </a:r>
            <a:r>
              <a:rPr lang="de-DE" dirty="0">
                <a:solidFill>
                  <a:schemeClr val="tx2"/>
                </a:solidFill>
              </a:rPr>
              <a:t> Pixels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8645CCD2-6E46-367C-F12C-7369978A35D0}"/>
              </a:ext>
            </a:extLst>
          </p:cNvPr>
          <p:cNvSpPr/>
          <p:nvPr/>
        </p:nvSpPr>
        <p:spPr>
          <a:xfrm>
            <a:off x="1582643" y="2844000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3105E21-5FC2-9ACB-345E-8E6AE4375457}"/>
              </a:ext>
            </a:extLst>
          </p:cNvPr>
          <p:cNvSpPr/>
          <p:nvPr/>
        </p:nvSpPr>
        <p:spPr>
          <a:xfrm>
            <a:off x="2047157" y="2844000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E4479F0-3F3A-907D-0F5C-D1EF894D9ECB}"/>
              </a:ext>
            </a:extLst>
          </p:cNvPr>
          <p:cNvSpPr/>
          <p:nvPr/>
        </p:nvSpPr>
        <p:spPr>
          <a:xfrm>
            <a:off x="2508714" y="2842660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5A30602-C618-EC87-6CA3-647BC80392DD}"/>
              </a:ext>
            </a:extLst>
          </p:cNvPr>
          <p:cNvSpPr/>
          <p:nvPr/>
        </p:nvSpPr>
        <p:spPr>
          <a:xfrm>
            <a:off x="2973228" y="2842660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B26E2125-0D35-E094-EDAC-0E035D898FA0}"/>
              </a:ext>
            </a:extLst>
          </p:cNvPr>
          <p:cNvSpPr/>
          <p:nvPr/>
        </p:nvSpPr>
        <p:spPr>
          <a:xfrm>
            <a:off x="3435787" y="2842660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41F0816-52C3-A6DD-C6EC-8BA31E046582}"/>
              </a:ext>
            </a:extLst>
          </p:cNvPr>
          <p:cNvSpPr/>
          <p:nvPr/>
        </p:nvSpPr>
        <p:spPr>
          <a:xfrm>
            <a:off x="4191860" y="2861471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80C376C-113A-C90B-4614-0B4C4966BE0E}"/>
              </a:ext>
            </a:extLst>
          </p:cNvPr>
          <p:cNvSpPr/>
          <p:nvPr/>
        </p:nvSpPr>
        <p:spPr>
          <a:xfrm>
            <a:off x="4656374" y="2861471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0B77C649-4AD1-250E-33DA-6D3F4CD6563D}"/>
              </a:ext>
            </a:extLst>
          </p:cNvPr>
          <p:cNvSpPr/>
          <p:nvPr/>
        </p:nvSpPr>
        <p:spPr>
          <a:xfrm>
            <a:off x="5117930" y="2861471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A5F0F9FC-9A14-F9E5-B6F3-252684F28150}"/>
              </a:ext>
            </a:extLst>
          </p:cNvPr>
          <p:cNvSpPr/>
          <p:nvPr/>
        </p:nvSpPr>
        <p:spPr>
          <a:xfrm>
            <a:off x="5582444" y="2861471"/>
            <a:ext cx="461556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B3BEBF7-FF2A-98D9-E8F6-7E5DDD0CA11B}"/>
              </a:ext>
            </a:extLst>
          </p:cNvPr>
          <p:cNvSpPr/>
          <p:nvPr/>
        </p:nvSpPr>
        <p:spPr>
          <a:xfrm>
            <a:off x="6044001" y="2860131"/>
            <a:ext cx="464514" cy="90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0045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593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788698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352803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916908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950498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2508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26635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768645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090740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332750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674898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916908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93039" y="6080144"/>
                <a:ext cx="2804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9" y="6080144"/>
                <a:ext cx="2804679" cy="276999"/>
              </a:xfrm>
              <a:prstGeom prst="rect">
                <a:avLst/>
              </a:prstGeom>
              <a:blipFill>
                <a:blip r:embed="rId2"/>
                <a:stretch>
                  <a:fillRect l="-1518" t="-2174" r="-2386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/>
          <p:cNvSpPr txBox="1"/>
          <p:nvPr/>
        </p:nvSpPr>
        <p:spPr>
          <a:xfrm>
            <a:off x="778045" y="585540"/>
            <a:ext cx="25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0" name="ZoneTexte 19"/>
          <p:cNvSpPr txBox="1"/>
          <p:nvPr/>
        </p:nvSpPr>
        <p:spPr>
          <a:xfrm flipH="1">
            <a:off x="2328114" y="529211"/>
            <a:ext cx="3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779925" y="529211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56951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214941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6456951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7996994" y="104277"/>
            <a:ext cx="145181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8754984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7996994" y="1515982"/>
            <a:ext cx="713874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6729667" y="529211"/>
            <a:ext cx="54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N-1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430130" y="529211"/>
            <a:ext cx="39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376993" y="1965161"/>
            <a:ext cx="20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14930" y="1973182"/>
            <a:ext cx="18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989225" y="1965161"/>
            <a:ext cx="18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2687051" y="1973182"/>
            <a:ext cx="35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3471114" y="1940916"/>
            <a:ext cx="29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233114" y="1940916"/>
            <a:ext cx="22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8911393" y="1973182"/>
            <a:ext cx="60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2N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8081214" y="1965161"/>
            <a:ext cx="6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2N-1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6509084" y="1993236"/>
            <a:ext cx="80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2N-3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303171" y="1993236"/>
            <a:ext cx="66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2N-2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475431" y="5424375"/>
                <a:ext cx="2007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1" y="5424375"/>
                <a:ext cx="2007088" cy="276999"/>
              </a:xfrm>
              <a:prstGeom prst="rect">
                <a:avLst/>
              </a:prstGeom>
              <a:blipFill>
                <a:blip r:embed="rId3"/>
                <a:stretch>
                  <a:fillRect l="-2432" t="-2222" r="-3951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475431" y="5750823"/>
                <a:ext cx="2007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31" y="5750823"/>
                <a:ext cx="2007088" cy="276999"/>
              </a:xfrm>
              <a:prstGeom prst="rect">
                <a:avLst/>
              </a:prstGeom>
              <a:blipFill>
                <a:blip r:embed="rId4"/>
                <a:stretch>
                  <a:fillRect l="-2432" t="-2174" r="-3951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962530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526635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4090740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5654845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1515982" y="3354947"/>
            <a:ext cx="25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0" name="ZoneTexte 49"/>
          <p:cNvSpPr txBox="1"/>
          <p:nvPr/>
        </p:nvSpPr>
        <p:spPr>
          <a:xfrm flipH="1">
            <a:off x="3066051" y="3298618"/>
            <a:ext cx="3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517862" y="3298618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94888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8734931" y="2873684"/>
            <a:ext cx="1451811" cy="1219200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7467604" y="3298618"/>
            <a:ext cx="54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N-1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9168067" y="3298618"/>
            <a:ext cx="39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/>
              <p:cNvSpPr txBox="1"/>
              <p:nvPr/>
            </p:nvSpPr>
            <p:spPr>
              <a:xfrm>
                <a:off x="4090740" y="6201326"/>
                <a:ext cx="3739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6" name="ZoneText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40" y="6201326"/>
                <a:ext cx="3739870" cy="276999"/>
              </a:xfrm>
              <a:prstGeom prst="rect">
                <a:avLst/>
              </a:prstGeom>
              <a:blipFill>
                <a:blip r:embed="rId5"/>
                <a:stretch>
                  <a:fillRect l="-977" t="-2174" r="-1792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4182695" y="5506821"/>
                <a:ext cx="2057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95" y="5506821"/>
                <a:ext cx="2057358" cy="276999"/>
              </a:xfrm>
              <a:prstGeom prst="rect">
                <a:avLst/>
              </a:prstGeom>
              <a:blipFill>
                <a:blip r:embed="rId6"/>
                <a:stretch>
                  <a:fillRect l="-1183" t="-2174" r="-2663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4106785" y="5837880"/>
                <a:ext cx="2012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85" y="5837880"/>
                <a:ext cx="2012987" cy="276999"/>
              </a:xfrm>
              <a:prstGeom prst="rect">
                <a:avLst/>
              </a:prstGeom>
              <a:blipFill>
                <a:blip r:embed="rId7"/>
                <a:stretch>
                  <a:fillRect l="-2424" t="-4444" r="-393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1788698" y="4215339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3352803" y="4215339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4928942" y="4233561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6481013" y="4215339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2342150" y="4696602"/>
            <a:ext cx="25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/>
          <p:cNvSpPr txBox="1"/>
          <p:nvPr/>
        </p:nvSpPr>
        <p:spPr>
          <a:xfrm flipH="1">
            <a:off x="3892219" y="4640273"/>
            <a:ext cx="3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5344030" y="4640273"/>
            <a:ext cx="3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021056" y="4215339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9561099" y="4215339"/>
            <a:ext cx="1451811" cy="1219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/>
          <p:cNvSpPr txBox="1"/>
          <p:nvPr/>
        </p:nvSpPr>
        <p:spPr>
          <a:xfrm>
            <a:off x="8293772" y="4640273"/>
            <a:ext cx="54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9994235" y="4640273"/>
            <a:ext cx="39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8293772" y="5582474"/>
                <a:ext cx="3663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772" y="5582474"/>
                <a:ext cx="3663182" cy="276999"/>
              </a:xfrm>
              <a:prstGeom prst="rect">
                <a:avLst/>
              </a:prstGeom>
              <a:blipFill>
                <a:blip r:embed="rId8"/>
                <a:stretch>
                  <a:fillRect l="-1167" t="-2222" r="-1167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9111921" y="5924327"/>
                <a:ext cx="2846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21" y="5924327"/>
                <a:ext cx="2846099" cy="276999"/>
              </a:xfrm>
              <a:prstGeom prst="rect">
                <a:avLst/>
              </a:prstGeom>
              <a:blipFill>
                <a:blip r:embed="rId9"/>
                <a:stretch>
                  <a:fillRect l="-2570" t="-2222" r="-1285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lèche droite 71"/>
          <p:cNvSpPr/>
          <p:nvPr/>
        </p:nvSpPr>
        <p:spPr>
          <a:xfrm>
            <a:off x="8430130" y="5973730"/>
            <a:ext cx="481263" cy="22759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5" name="Connecteur droit avec flèche 74"/>
          <p:cNvCxnSpPr/>
          <p:nvPr/>
        </p:nvCxnSpPr>
        <p:spPr>
          <a:xfrm flipH="1">
            <a:off x="6240053" y="6631688"/>
            <a:ext cx="4460031" cy="20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 flipV="1">
            <a:off x="10700084" y="6218643"/>
            <a:ext cx="0" cy="40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93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7170" y="2262123"/>
                <a:ext cx="7626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0" y="2262123"/>
                <a:ext cx="7626510" cy="276999"/>
              </a:xfrm>
              <a:prstGeom prst="rect">
                <a:avLst/>
              </a:prstGeom>
              <a:blipFill>
                <a:blip r:embed="rId2"/>
                <a:stretch>
                  <a:fillRect l="-560" t="-2174" r="-959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35852" y="258817"/>
                <a:ext cx="2007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2" y="258817"/>
                <a:ext cx="2007088" cy="276999"/>
              </a:xfrm>
              <a:prstGeom prst="rect">
                <a:avLst/>
              </a:prstGeom>
              <a:blipFill>
                <a:blip r:embed="rId3"/>
                <a:stretch>
                  <a:fillRect l="-2121" t="-2174" r="-3636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10717" y="979451"/>
                <a:ext cx="3392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                           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fr-FR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17" y="979451"/>
                <a:ext cx="3392082" cy="276999"/>
              </a:xfrm>
              <a:prstGeom prst="rect">
                <a:avLst/>
              </a:prstGeom>
              <a:blipFill>
                <a:blip r:embed="rId4"/>
                <a:stretch>
                  <a:fillRect l="-1077" t="-4444" r="-1975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37170" y="2649989"/>
                <a:ext cx="7658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0" y="2649989"/>
                <a:ext cx="7658507" cy="276999"/>
              </a:xfrm>
              <a:prstGeom prst="rect">
                <a:avLst/>
              </a:prstGeom>
              <a:blipFill>
                <a:blip r:embed="rId5"/>
                <a:stretch>
                  <a:fillRect l="-239" t="-444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610717" y="626339"/>
                <a:ext cx="27311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             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17" y="626339"/>
                <a:ext cx="2731132" cy="276999"/>
              </a:xfrm>
              <a:prstGeom prst="rect">
                <a:avLst/>
              </a:prstGeom>
              <a:blipFill>
                <a:blip r:embed="rId6"/>
                <a:stretch>
                  <a:fillRect l="-1563" t="-4444" r="-2679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10717" y="1367317"/>
                <a:ext cx="40648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                                       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17" y="1367317"/>
                <a:ext cx="4064831" cy="276999"/>
              </a:xfrm>
              <a:prstGeom prst="rect">
                <a:avLst/>
              </a:prstGeom>
              <a:blipFill>
                <a:blip r:embed="rId7"/>
                <a:stretch>
                  <a:fillRect l="-900" t="-2174" r="-1649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49235" y="3140191"/>
                <a:ext cx="8038867" cy="1463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e/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  <m:e/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fr-FR" dirty="0" smtClean="0"/>
                        <m:t>=</m:t>
                      </m:r>
                      <m:r>
                        <m:rPr>
                          <m:nor/>
                        </m:rPr>
                        <a:rPr lang="fr-FR" dirty="0" smtClean="0"/>
                        <m:t>M</m:t>
                      </m:r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  <m:e/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5" y="3140191"/>
                <a:ext cx="8038867" cy="14636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 droite 16"/>
          <p:cNvSpPr/>
          <p:nvPr/>
        </p:nvSpPr>
        <p:spPr>
          <a:xfrm>
            <a:off x="457200" y="5293895"/>
            <a:ext cx="842211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1175404" y="4817000"/>
                <a:ext cx="3643370" cy="1397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e>
                                  <m:e/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e/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04" y="4817000"/>
                <a:ext cx="3643370" cy="1397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422571" y="194620"/>
            <a:ext cx="2950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set a </a:t>
            </a:r>
            <a:r>
              <a:rPr lang="fr-FR" dirty="0" err="1"/>
              <a:t>boundary</a:t>
            </a:r>
            <a:r>
              <a:rPr lang="fr-FR" dirty="0"/>
              <a:t> condition on one </a:t>
            </a:r>
            <a:r>
              <a:rPr lang="fr-FR" dirty="0" err="1"/>
              <a:t>side</a:t>
            </a:r>
            <a:r>
              <a:rPr lang="fr-FR" dirty="0"/>
              <a:t>; f=0 at the last effective pixel (f(N+1)=0)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FAE456-CC5F-3AA0-4DAA-4E3B80A3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46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70741" y="2202132"/>
            <a:ext cx="10993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</a:t>
            </a:r>
            <a:r>
              <a:rPr lang="fr-FR" dirty="0" err="1"/>
              <a:t>get</a:t>
            </a:r>
            <a:r>
              <a:rPr lang="fr-FR" dirty="0"/>
              <a:t> one profile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 at last pixel f(2N+1)=0. Profile </a:t>
            </a:r>
            <a:r>
              <a:rPr lang="fr-FR" dirty="0" err="1"/>
              <a:t>f</a:t>
            </a:r>
            <a:r>
              <a:rPr lang="fr-FR" baseline="-25000" dirty="0" err="1"/>
              <a:t>right</a:t>
            </a:r>
            <a:endParaRPr lang="fr-FR" baseline="-25000" dirty="0"/>
          </a:p>
          <a:p>
            <a:r>
              <a:rPr lang="fr-FR" dirty="0"/>
              <a:t>You </a:t>
            </a:r>
            <a:r>
              <a:rPr lang="fr-FR" dirty="0" err="1"/>
              <a:t>get</a:t>
            </a:r>
            <a:r>
              <a:rPr lang="fr-FR" dirty="0"/>
              <a:t> one profile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boundary</a:t>
            </a:r>
            <a:r>
              <a:rPr lang="fr-FR" dirty="0"/>
              <a:t> condition at first pixel f(1)=0: Profile </a:t>
            </a:r>
            <a:r>
              <a:rPr lang="fr-FR" dirty="0" err="1"/>
              <a:t>f</a:t>
            </a:r>
            <a:r>
              <a:rPr lang="fr-FR" baseline="-25000" dirty="0" err="1"/>
              <a:t>left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On </a:t>
            </a:r>
            <a:r>
              <a:rPr lang="fr-FR" dirty="0" err="1"/>
              <a:t>can</a:t>
            </a:r>
            <a:r>
              <a:rPr lang="fr-FR" dirty="0"/>
              <a:t> combine </a:t>
            </a:r>
            <a:r>
              <a:rPr lang="fr-FR" dirty="0" err="1"/>
              <a:t>both</a:t>
            </a:r>
            <a:r>
              <a:rPr lang="fr-FR" dirty="0"/>
              <a:t> profiles to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/>
              <a:t>best profile: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011389" y="3935084"/>
                <a:ext cx="42218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89" y="3935084"/>
                <a:ext cx="4221860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1944442" y="5361369"/>
            <a:ext cx="873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formula </a:t>
            </a:r>
            <a:r>
              <a:rPr lang="fr-FR" dirty="0" err="1"/>
              <a:t>makes</a:t>
            </a:r>
            <a:r>
              <a:rPr lang="fr-FR" dirty="0"/>
              <a:t> sure to </a:t>
            </a:r>
            <a:r>
              <a:rPr lang="fr-FR" dirty="0" err="1"/>
              <a:t>get</a:t>
            </a:r>
            <a:r>
              <a:rPr lang="fr-FR" dirty="0"/>
              <a:t> 0 on </a:t>
            </a:r>
            <a:r>
              <a:rPr lang="fr-FR" dirty="0" err="1"/>
              <a:t>both</a:t>
            </a:r>
            <a:r>
              <a:rPr lang="fr-FR" dirty="0"/>
              <a:t> ends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D9A5CB-A080-C7B4-9998-FCEB3666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Nico Brosda / Meeting 6th June 2024 / Lacassagne / Data Processing and Proton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203763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28972-D7C5-F262-88E0-FF78A202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 Resolution </a:t>
            </a:r>
            <a:r>
              <a:rPr lang="de-DE" dirty="0" err="1"/>
              <a:t>vs</a:t>
            </a:r>
            <a:r>
              <a:rPr lang="de-DE" dirty="0"/>
              <a:t> Normal Resolution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0EAE2-AB15-E99D-442A-D8A5A95F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Reihe, Kunst enthält.&#10;&#10;Automatisch generierte Beschreibung">
            <a:extLst>
              <a:ext uri="{FF2B5EF4-FFF2-40B4-BE49-F238E27FC236}">
                <a16:creationId xmlns:a16="http://schemas.microsoft.com/office/drawing/2014/main" id="{C9BE6065-4C50-4AE9-DB9F-72E63011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" y="1066310"/>
            <a:ext cx="5940000" cy="4725378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7FFE12-84C6-65AF-68F3-374EF2BF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2000"/>
            <a:ext cx="5940000" cy="46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28972-D7C5-F262-88E0-FF78A202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 Resolution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Oversampled</a:t>
            </a:r>
            <a:r>
              <a:rPr lang="de-DE" dirty="0"/>
              <a:t> Image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0EAE2-AB15-E99D-442A-D8A5A95F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Reihe, Kunst enthält.&#10;&#10;Automatisch generierte Beschreibung">
            <a:extLst>
              <a:ext uri="{FF2B5EF4-FFF2-40B4-BE49-F238E27FC236}">
                <a16:creationId xmlns:a16="http://schemas.microsoft.com/office/drawing/2014/main" id="{C9BE6065-4C50-4AE9-DB9F-72E63011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1" y="1066310"/>
            <a:ext cx="5940000" cy="4725378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A66A040-A35F-CD7C-FBA3-E492BE2E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2000"/>
            <a:ext cx="5940000" cy="46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86F3C-29AC-0A25-C761-BEBC40C2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(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FE1915-0D6C-0532-5AE2-A2CB993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Auto enthält.&#10;&#10;Automatisch generierte Beschreibung">
            <a:extLst>
              <a:ext uri="{FF2B5EF4-FFF2-40B4-BE49-F238E27FC236}">
                <a16:creationId xmlns:a16="http://schemas.microsoft.com/office/drawing/2014/main" id="{749C84F2-187E-649D-6719-DA08D88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1152000"/>
            <a:ext cx="6024036" cy="47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93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86F3C-29AC-0A25-C761-BEBC40C2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28000"/>
            <a:ext cx="10927920" cy="624000"/>
          </a:xfrm>
        </p:spPr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days</a:t>
            </a:r>
            <a:r>
              <a:rPr lang="de-DE" dirty="0"/>
              <a:t> (and </a:t>
            </a:r>
            <a:r>
              <a:rPr lang="de-DE" dirty="0" err="1"/>
              <a:t>samples</a:t>
            </a:r>
            <a:r>
              <a:rPr lang="de-DE" dirty="0"/>
              <a:t>)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FE1915-0D6C-0532-5AE2-A2CB993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6" name="Grafik 5" descr="Ein Bild, das Text, Screenshot, Auto enthält.&#10;&#10;Automatisch generierte Beschreibung">
            <a:extLst>
              <a:ext uri="{FF2B5EF4-FFF2-40B4-BE49-F238E27FC236}">
                <a16:creationId xmlns:a16="http://schemas.microsoft.com/office/drawing/2014/main" id="{749C84F2-187E-649D-6719-DA08D88A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2000"/>
            <a:ext cx="6024036" cy="4739131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62AF703-194D-DF17-F0F1-787C515C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999"/>
            <a:ext cx="6024036" cy="47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E2BFF-33DD-6029-C197-58F7A361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Entwurf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351FA382-FDE1-30FD-8579-F319C9769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57" y="1494970"/>
            <a:ext cx="5413828" cy="4122057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0742E73-B4B3-621B-AF6F-751D752B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29" y="1494970"/>
            <a:ext cx="5297714" cy="4122057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85926E-9B82-5C5C-5B23-5ACBD3F9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218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B1F59-738B-5D62-AB8C-C65D7B38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7B6BC1-ACB0-81CD-2BEB-4C4106F29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More </a:t>
            </a:r>
            <a:r>
              <a:rPr lang="de-DE" sz="2400" dirty="0" err="1"/>
              <a:t>measurements</a:t>
            </a:r>
            <a:r>
              <a:rPr lang="de-DE" sz="2400" dirty="0"/>
              <a:t> in </a:t>
            </a:r>
            <a:r>
              <a:rPr lang="de-DE" sz="2400" dirty="0" err="1"/>
              <a:t>proton</a:t>
            </a:r>
            <a:r>
              <a:rPr lang="de-DE" sz="2400" dirty="0"/>
              <a:t> beam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Optical </a:t>
            </a:r>
            <a:r>
              <a:rPr lang="de-DE" sz="2400" dirty="0" err="1"/>
              <a:t>setup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excitation</a:t>
            </a:r>
            <a:endParaRPr lang="de-DE" sz="2400" dirty="0"/>
          </a:p>
          <a:p>
            <a:pPr marL="654892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Easier</a:t>
            </a:r>
            <a:r>
              <a:rPr lang="de-DE" sz="2400" dirty="0"/>
              <a:t> </a:t>
            </a:r>
            <a:r>
              <a:rPr lang="de-DE" sz="2400" dirty="0" err="1"/>
              <a:t>studying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AMS </a:t>
            </a:r>
            <a:r>
              <a:rPr lang="de-DE" sz="2400" dirty="0" err="1"/>
              <a:t>circuit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Further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 (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relation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processing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2D </a:t>
            </a:r>
            <a:r>
              <a:rPr lang="de-DE" sz="2400" dirty="0" err="1"/>
              <a:t>array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D88DD4-481A-AF89-EC17-B957224B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95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4018D473-FC1E-695B-9A92-0871E71FE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5"/>
          <a:stretch/>
        </p:blipFill>
        <p:spPr>
          <a:xfrm>
            <a:off x="5957354" y="130281"/>
            <a:ext cx="2880000" cy="2121707"/>
          </a:xfrm>
          <a:prstGeom prst="rect">
            <a:avLst/>
          </a:prstGeom>
        </p:spPr>
      </p:pic>
      <p:pic>
        <p:nvPicPr>
          <p:cNvPr id="8" name="Grafik 7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796611B5-A4C3-116A-3615-7E980ACDC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5"/>
          <a:stretch/>
        </p:blipFill>
        <p:spPr>
          <a:xfrm>
            <a:off x="9083040" y="130282"/>
            <a:ext cx="2880000" cy="2121706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38B9DFE-A350-FFF5-5DF7-19E1F4FBA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55"/>
          <a:stretch/>
        </p:blipFill>
        <p:spPr>
          <a:xfrm>
            <a:off x="5957354" y="2249102"/>
            <a:ext cx="2880000" cy="2121706"/>
          </a:xfrm>
          <a:prstGeom prst="rect">
            <a:avLst/>
          </a:prstGeom>
        </p:spPr>
      </p:pic>
      <p:pic>
        <p:nvPicPr>
          <p:cNvPr id="10" name="Grafik 9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4E6604E1-1551-CBF4-E491-73873B216C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55"/>
          <a:stretch/>
        </p:blipFill>
        <p:spPr>
          <a:xfrm>
            <a:off x="9083040" y="2251988"/>
            <a:ext cx="2880000" cy="2121706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E538024-413B-3A15-77E9-C84DD43D1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354" y="4370808"/>
            <a:ext cx="2880000" cy="2265706"/>
          </a:xfrm>
          <a:prstGeom prst="rect">
            <a:avLst/>
          </a:prstGeom>
        </p:spPr>
      </p:pic>
      <p:pic>
        <p:nvPicPr>
          <p:cNvPr id="14" name="Inhaltsplatzhalter 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7DBFB98-17C2-21D0-5996-E18491835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08145"/>
            <a:ext cx="5711778" cy="4348914"/>
          </a:xfrm>
          <a:prstGeom prst="rect">
            <a:avLst/>
          </a:prstGeom>
        </p:spPr>
      </p:pic>
      <p:pic>
        <p:nvPicPr>
          <p:cNvPr id="15" name="Grafik 14" descr="Ein Bild, das Text, Screenshot, Auto enthält.&#10;&#10;Automatisch generierte Beschreibung">
            <a:extLst>
              <a:ext uri="{FF2B5EF4-FFF2-40B4-BE49-F238E27FC236}">
                <a16:creationId xmlns:a16="http://schemas.microsoft.com/office/drawing/2014/main" id="{4C08E754-6146-3F31-C99C-205145E59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3040" y="4370808"/>
            <a:ext cx="2880000" cy="226570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5CD741-87FD-7322-A568-461B85ECE66C}"/>
              </a:ext>
            </a:extLst>
          </p:cNvPr>
          <p:cNvGrpSpPr/>
          <p:nvPr/>
        </p:nvGrpSpPr>
        <p:grpSpPr>
          <a:xfrm>
            <a:off x="422591" y="130281"/>
            <a:ext cx="4242632" cy="2265706"/>
            <a:chOff x="60442" y="3808836"/>
            <a:chExt cx="6563462" cy="360642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114866B-CD5F-BE5B-662A-C71D3ED08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943" y="4753400"/>
              <a:ext cx="4878035" cy="1490914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BBB5878-AA80-98FC-07DF-8F076496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4562" y="4172610"/>
              <a:ext cx="873521" cy="87330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6F7BF55-C3C8-AF27-0DAE-45E9B7D43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98027" y="6127564"/>
              <a:ext cx="1925877" cy="61277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A20B88A-60AF-2CA8-0E22-1593389E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37234" y="3808836"/>
              <a:ext cx="2217722" cy="1074742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A725D222-8264-E494-501F-FCF92F14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2" y="4172610"/>
              <a:ext cx="2594626" cy="55006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2AD61B06-6379-211D-8D7B-DEAAA72B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53679" y="6340518"/>
              <a:ext cx="1572797" cy="107474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C0B819D7-3023-4F4B-557E-2565D2D4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932" y="6005935"/>
              <a:ext cx="2525646" cy="107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970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C80EB-9DFB-4084-C615-F8BD3601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Screenshot, Text, Rechteck, Quadrat enthält.&#10;&#10;Automatisch generierte Beschreibung">
            <a:extLst>
              <a:ext uri="{FF2B5EF4-FFF2-40B4-BE49-F238E27FC236}">
                <a16:creationId xmlns:a16="http://schemas.microsoft.com/office/drawing/2014/main" id="{663ABBDF-89E0-FA42-40A7-788C03A5C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650" y="528000"/>
            <a:ext cx="6610350" cy="5125285"/>
          </a:xfrm>
        </p:spPr>
      </p:pic>
      <p:pic>
        <p:nvPicPr>
          <p:cNvPr id="6" name="Inhaltsplatzhalter 4" descr="Ein Bild, das Entwurf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1C696E5-0C39-0EDD-C241-BE912323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7" y="1636486"/>
            <a:ext cx="4708503" cy="3585027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BD25204-3DCD-6F92-48C6-F346442A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61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3D6E-EB2C-949C-2DB4-BCA19BEE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Processing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6" name="Inhaltsplatzhalter 5" descr="Ein Bild, das Entwurf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239268A9-3635-E01E-0DDE-B770CA0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86" y="1341100"/>
            <a:ext cx="5484414" cy="41758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8C4524-583E-BC33-78D7-C68D6053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14387DC0-3FD7-86D0-3E3D-EAFD2A4E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86" y="1341100"/>
            <a:ext cx="5444771" cy="41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E2D09-AB18-D7D5-F94F-D7B1A5D0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pic>
        <p:nvPicPr>
          <p:cNvPr id="6" name="Inhaltsplatzhalter 5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A690B1ED-E13A-668F-EE45-5D902CF94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34" y="1201908"/>
            <a:ext cx="5807752" cy="445418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24A027-F104-1C4C-E12C-51F9B79C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3D9B853-4C19-56B0-60AE-9F7C67D5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4" y="1201908"/>
            <a:ext cx="5807752" cy="44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427A0-5458-E48A-97E2-C689E249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F9A1F1D-C651-EC63-298E-CBDF49FF6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0000" y="528000"/>
            <a:ext cx="2208586" cy="241499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7E5BAF-8B93-61D6-1CA8-E1ABAAB3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18E8AC0-45F5-83B2-EEAB-37A46B053C74}"/>
              </a:ext>
            </a:extLst>
          </p:cNvPr>
          <p:cNvSpPr txBox="1"/>
          <p:nvPr/>
        </p:nvSpPr>
        <p:spPr>
          <a:xfrm>
            <a:off x="425885" y="1260172"/>
            <a:ext cx="5536504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Saved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by</a:t>
            </a:r>
            <a:r>
              <a:rPr lang="de-DE" sz="2000" dirty="0">
                <a:solidFill>
                  <a:schemeClr val="tx2"/>
                </a:solidFill>
              </a:rPr>
              <a:t> AMS Software in .</a:t>
            </a:r>
            <a:r>
              <a:rPr lang="de-DE" sz="2000" dirty="0" err="1">
                <a:solidFill>
                  <a:schemeClr val="tx2"/>
                </a:solidFill>
              </a:rPr>
              <a:t>csv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file</a:t>
            </a:r>
            <a:r>
              <a:rPr lang="de-DE" sz="2000" dirty="0">
                <a:solidFill>
                  <a:schemeClr val="tx2"/>
                </a:solidFill>
              </a:rPr>
              <a:t> (</a:t>
            </a:r>
            <a:r>
              <a:rPr lang="de-DE" sz="2000" dirty="0" err="1">
                <a:solidFill>
                  <a:schemeClr val="tx2"/>
                </a:solidFill>
              </a:rPr>
              <a:t>what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is</a:t>
            </a:r>
            <a:r>
              <a:rPr lang="de-DE" sz="2000" dirty="0">
                <a:solidFill>
                  <a:schemeClr val="tx2"/>
                </a:solidFill>
              </a:rPr>
              <a:t> easy </a:t>
            </a:r>
            <a:r>
              <a:rPr lang="de-DE" sz="2000" dirty="0" err="1">
                <a:solidFill>
                  <a:schemeClr val="tx2"/>
                </a:solidFill>
              </a:rPr>
              <a:t>accessible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Data </a:t>
            </a:r>
            <a:r>
              <a:rPr lang="de-DE" sz="2000" dirty="0" err="1">
                <a:solidFill>
                  <a:schemeClr val="tx2"/>
                </a:solidFill>
              </a:rPr>
              <a:t>structure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is</a:t>
            </a:r>
            <a:r>
              <a:rPr lang="de-DE" sz="2000" dirty="0">
                <a:solidFill>
                  <a:schemeClr val="tx2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295B15-126E-D9F2-92C2-2BDC39BB325A}"/>
              </a:ext>
            </a:extLst>
          </p:cNvPr>
          <p:cNvSpPr txBox="1"/>
          <p:nvPr/>
        </p:nvSpPr>
        <p:spPr>
          <a:xfrm>
            <a:off x="232228" y="2928328"/>
            <a:ext cx="1133635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DAC_in</a:t>
            </a:r>
            <a:r>
              <a:rPr lang="de-DE" dirty="0"/>
              <a:t>[LSB],Sample,Ch1,Ch2,Ch3,Ch4,Ch5,Ch6,Ch7,Ch8,Ch9,Ch10,Ch11,Ch12,Ch13,Ch14,Ch15,Ch16,Ch17,Ch18,Ch19,Ch20,Ch21,Ch22,Ch23,Ch24,Ch25,Ch26,Ch27,Ch28,Ch29,Ch30,Ch31,Ch32,Ch33,Ch34,Ch35,Ch36,Ch37,Ch38,Ch39,Ch40,Ch41,Ch42,Ch43,Ch44,Ch45,Ch46,Ch47,Ch48,Ch49,Ch50,Ch51,Ch52,Ch53,Ch54,Ch55,Ch56,Ch57,Ch58,Ch59,Ch60,Ch61,Ch62,Ch63,Ch64,Ch65,Ch66,Ch67,Ch68,Ch69,Ch70,Ch71,Ch72,Ch73,Ch74,Ch75,Ch76,Ch77,Ch78,Ch79,Ch80,Ch81,Ch82,Ch83,Ch84,Ch85,Ch86,Ch87,Ch88,Ch89,Ch90,Ch91,Ch92,Ch93,Ch94,Ch95,Ch96,Ch97,Ch98,Ch99,Ch100,Ch101,Ch102,Ch103,Ch104,Ch105,Ch106,Ch107,Ch108,Ch109,Ch110,Ch111,Ch112,Ch113,Ch114,Ch115,Ch116,Ch117,Ch118,Ch119,Ch120,Ch121,Ch122,Ch123,Ch124,Ch125,Ch126,Ch127,Ch128</a:t>
            </a:r>
            <a:r>
              <a:rPr lang="de-DE" dirty="0">
                <a:solidFill>
                  <a:srgbClr val="FF0000"/>
                </a:solidFill>
              </a:rPr>
              <a:t>,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C18C2D-4CF5-F21C-90B6-02B736732082}"/>
              </a:ext>
            </a:extLst>
          </p:cNvPr>
          <p:cNvSpPr txBox="1"/>
          <p:nvPr/>
        </p:nvSpPr>
        <p:spPr>
          <a:xfrm>
            <a:off x="232228" y="4352885"/>
            <a:ext cx="11336357" cy="11310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de-DE" dirty="0"/>
              <a:t>1,4,0,0,0,0,0,0,0,0,0,2325,0,35742,28717,39030,37822,42136,39915,43418,42699,47169,45255,66897,57324,70130,63822,57703,76374,48780,46527,79388,73672,55543,66030,5238</a:t>
            </a:r>
          </a:p>
          <a:p>
            <a:r>
              <a:rPr lang="de-DE" dirty="0"/>
              <a:t>1,4,0,0,0,0,0,0,0,0,0,2325,0,35742,28717,39030,37822,42136,39915,43418,42699,47169,45255,66897,57324,70130,63822,57703,76374,48780,46527,79388,73672,55543,66030,52386,51775,50183,51593,49895,0,43902,49838,50820,49832,49907,49765,50803,48533,48989,46736,48412,44285,46514,43639,45490,42963,42094,54298,44958,0,18581,0,0,06,51775,50183,51593,49895,0,43902,49838,50820,49832,49907,49765,50803,48533,48989,46736,48412,44285,46514,43639,45490,42963,42094,54298,44958,0,18581,0,0,0</a:t>
            </a:r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1B7A55-6366-B78C-46A9-E81D3DB96C0E}"/>
              </a:ext>
            </a:extLst>
          </p:cNvPr>
          <p:cNvSpPr txBox="1"/>
          <p:nvPr/>
        </p:nvSpPr>
        <p:spPr>
          <a:xfrm>
            <a:off x="1364343" y="586377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30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0FABA-E829-C0D0-91D1-23B2F56F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</a:t>
            </a:r>
          </a:p>
        </p:txBody>
      </p:sp>
      <p:pic>
        <p:nvPicPr>
          <p:cNvPr id="6" name="Inhaltsplatzhalter 5" descr="Ein Bild, das Text, Diagramm, Reihe, Entwurf enthält.&#10;&#10;Automatisch generierte Beschreibung">
            <a:extLst>
              <a:ext uri="{FF2B5EF4-FFF2-40B4-BE49-F238E27FC236}">
                <a16:creationId xmlns:a16="http://schemas.microsoft.com/office/drawing/2014/main" id="{51CDC778-4F13-6E46-E775-490BF733C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393" y="1200582"/>
            <a:ext cx="5869214" cy="445683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7899B9-FFE5-C131-09AB-3968B013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Nico Brosda / Meeting 6th June 2024 / Lacassagne / Data Processing and Proton Beam Imaging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365271"/>
      </p:ext>
    </p:extLst>
  </p:cSld>
  <p:clrMapOvr>
    <a:masterClrMapping/>
  </p:clrMapOvr>
</p:sld>
</file>

<file path=ppt/theme/theme1.xml><?xml version="1.0" encoding="utf-8"?>
<a:theme xmlns:a="http://schemas.openxmlformats.org/drawingml/2006/main" name="RUB">
  <a:themeElements>
    <a:clrScheme name="RUB">
      <a:dk1>
        <a:sysClr val="windowText" lastClr="000000"/>
      </a:dk1>
      <a:lt1>
        <a:sysClr val="window" lastClr="FFFFFF"/>
      </a:lt1>
      <a:dk2>
        <a:srgbClr val="003560"/>
      </a:dk2>
      <a:lt2>
        <a:srgbClr val="8DAE10"/>
      </a:lt2>
      <a:accent1>
        <a:srgbClr val="FFCC00"/>
      </a:accent1>
      <a:accent2>
        <a:srgbClr val="EE7203"/>
      </a:accent2>
      <a:accent3>
        <a:srgbClr val="E6332A"/>
      </a:accent3>
      <a:accent4>
        <a:srgbClr val="B71E3F"/>
      </a:accent4>
      <a:accent5>
        <a:srgbClr val="9C5516"/>
      </a:accent5>
      <a:accent6>
        <a:srgbClr val="5921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UB" id="{802889BC-32F1-244D-89F1-21B2891FCCCF}" vid="{A8BFFB5B-90C7-8448-AF18-3E9DD607CA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1578</Words>
  <Application>Microsoft Macintosh PowerPoint</Application>
  <PresentationFormat>Breitbild</PresentationFormat>
  <Paragraphs>230</Paragraphs>
  <Slides>41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Aptos</vt:lpstr>
      <vt:lpstr>Arial</vt:lpstr>
      <vt:lpstr>Cambria Math</vt:lpstr>
      <vt:lpstr>Wingdings</vt:lpstr>
      <vt:lpstr>RUB</vt:lpstr>
      <vt:lpstr>Data Processing and first Proton Beam Imaging</vt:lpstr>
      <vt:lpstr>Reminder Setup at Cyrcé</vt:lpstr>
      <vt:lpstr>Measurements</vt:lpstr>
      <vt:lpstr>What is measured?</vt:lpstr>
      <vt:lpstr>What is measured?</vt:lpstr>
      <vt:lpstr>Processing the data</vt:lpstr>
      <vt:lpstr>Otsu‘s method</vt:lpstr>
      <vt:lpstr>Technical Aspects of data processing</vt:lpstr>
      <vt:lpstr>Array response of proton beam</vt:lpstr>
      <vt:lpstr>Shifting the diode array in the beam</vt:lpstr>
      <vt:lpstr>A simple normalization</vt:lpstr>
      <vt:lpstr>Current Conversion</vt:lpstr>
      <vt:lpstr>Is the diodes‘ response linear?</vt:lpstr>
      <vt:lpstr>Noise</vt:lpstr>
      <vt:lpstr>Imaging</vt:lpstr>
      <vt:lpstr>Imaging</vt:lpstr>
      <vt:lpstr>Imaging</vt:lpstr>
      <vt:lpstr>First: Empty round collimator</vt:lpstr>
      <vt:lpstr>Imaging – Real Image</vt:lpstr>
      <vt:lpstr>Imaging – Real Image vs interpolated</vt:lpstr>
      <vt:lpstr>Imaging – Normalization</vt:lpstr>
      <vt:lpstr>Now: Image Objects (Screws)</vt:lpstr>
      <vt:lpstr>Image Screw</vt:lpstr>
      <vt:lpstr>Another screw</vt:lpstr>
      <vt:lpstr>Another screw</vt:lpstr>
      <vt:lpstr>Horizontal screw (but unstable)</vt:lpstr>
      <vt:lpstr>Horizontal screw (but unstable)</vt:lpstr>
      <vt:lpstr>A smaller screw</vt:lpstr>
      <vt:lpstr>A smaller screw</vt:lpstr>
      <vt:lpstr>Imaging - Sampling</vt:lpstr>
      <vt:lpstr>Imaging - Sampling</vt:lpstr>
      <vt:lpstr>Imaging - SuperResolution</vt:lpstr>
      <vt:lpstr>PowerPoint-Präsentation</vt:lpstr>
      <vt:lpstr>PowerPoint-Präsentation</vt:lpstr>
      <vt:lpstr>PowerPoint-Präsentation</vt:lpstr>
      <vt:lpstr>Super Resolution vs Normal Resolution</vt:lpstr>
      <vt:lpstr>Super Resolution vs Oversampled Image</vt:lpstr>
      <vt:lpstr>Image of the beam (now without diffuser)</vt:lpstr>
      <vt:lpstr>Image of the beam between 2 days (and samples)  </vt:lpstr>
      <vt:lpstr>What‘s about to come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Updates: Material Studies And Measurements in Strasbourg</dc:title>
  <dc:creator>Nico Brosda</dc:creator>
  <cp:lastModifiedBy>Nico Brosda</cp:lastModifiedBy>
  <cp:revision>11</cp:revision>
  <dcterms:created xsi:type="dcterms:W3CDTF">2024-05-14T14:35:00Z</dcterms:created>
  <dcterms:modified xsi:type="dcterms:W3CDTF">2024-06-06T08:46:32Z</dcterms:modified>
</cp:coreProperties>
</file>